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 type="screen16x9"/>
  <p:notesSz cx="5143500" cy="9144000"/>
  <p:embeddedFontLst>
    <p:embeddedFont>
      <p:font typeface="OPPOSans-R" panose="02010601030101010101" pitchFamily="2" charset="-122"/>
      <p:regular r:id="rId10"/>
    </p:embeddedFont>
    <p:embeddedFont>
      <p:font typeface="OPPOSans-H" panose="02010601030101010101" pitchFamily="2" charset="-122"/>
      <p:regular r:id="rId11"/>
    </p:embeddedFont>
    <p:embeddedFont>
      <p:font typeface="OPPOSans-B" panose="02010601030101010101" pitchFamily="2" charset="-122"/>
      <p:regular r:id="rId1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  <Relationship Id="rId10" Target="fonts/font1.fntdata" Type="http://schemas.openxmlformats.org/officeDocument/2006/relationships/font"/>  <Relationship Id="rId11" Target="fonts/font2.fntdata" Type="http://schemas.openxmlformats.org/officeDocument/2006/relationships/font"/>  <Relationship Id="rId12" Target="fonts/font3.fntdata" Type="http://schemas.openxmlformats.org/officeDocument/2006/relationships/font"/>  <Relationship Id="rId13" Target="presProps.xml" Type="http://schemas.openxmlformats.org/officeDocument/2006/relationships/presProps"/>  <Relationship Id="rId14" Target="viewProps.xml" Type="http://schemas.openxmlformats.org/officeDocument/2006/relationships/viewProps"/>  <Relationship Id="rId15" Target="theme/theme1.xml" Type="http://schemas.openxmlformats.org/officeDocument/2006/relationships/theme"/>  <Relationship Id="rId16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2" Type="http://schemas.openxmlformats.org/officeDocument/2006/relationships/image" Target="../media/image3.png"/><Relationship Id="rId103" Type="http://schemas.openxmlformats.org/officeDocument/2006/relationships/image" Target="../media/image4.png"/><Relationship Id="rId105" Type="http://schemas.openxmlformats.org/officeDocument/2006/relationships/image" Target="../media/image5.png"/><Relationship Id="rId106" Type="http://schemas.openxmlformats.org/officeDocument/2006/relationships/image" Target="../media/image6.png"/><Relationship Id="rId107" Type="http://schemas.openxmlformats.org/officeDocument/2006/relationships/image" Target="../media/image9.png"/><Relationship Id="rId108" Type="http://schemas.openxmlformats.org/officeDocument/2006/relationships/image" Target="../media/image11.png"/><Relationship Id="rId109" Type="http://schemas.openxmlformats.org/officeDocument/2006/relationships/image" Target="../media/image14.png"/><Relationship Id="rId1017" Type="http://schemas.openxmlformats.org/officeDocument/2006/relationships/image" Target="../media/image13.png"/><Relationship Id="rId1018" Type="http://schemas.openxmlformats.org/officeDocument/2006/relationships/image" Target="../media/image12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3" Type="http://schemas.openxmlformats.org/officeDocument/2006/relationships/image" Target="../media/image15.png"/><Relationship Id="rId204" Type="http://schemas.openxmlformats.org/officeDocument/2006/relationships/image" Target="../media/image17.png"/><Relationship Id="rId205" Type="http://schemas.openxmlformats.org/officeDocument/2006/relationships/image" Target="../media/image16.png"/><Relationship Id="rId207" Type="http://schemas.openxmlformats.org/officeDocument/2006/relationships/image" Target="../media/image19.png"/><Relationship Id="rId208" Type="http://schemas.openxmlformats.org/officeDocument/2006/relationships/image" Target="../media/image21.png"/><Relationship Id="rId2010" Type="http://schemas.openxmlformats.org/officeDocument/2006/relationships/image" Target="../media/image18.png"/><Relationship Id="rId2011" Type="http://schemas.openxmlformats.org/officeDocument/2006/relationships/image" Target="../media/image20.png"/><Relationship Id="rId2013" Type="http://schemas.openxmlformats.org/officeDocument/2006/relationships/image" Target="../media/image19.png"/><Relationship Id="rId2014" Type="http://schemas.openxmlformats.org/officeDocument/2006/relationships/image" Target="../media/image21.png"/><Relationship Id="rId2016" Type="http://schemas.openxmlformats.org/officeDocument/2006/relationships/image" Target="../media/image22.png"/><Relationship Id="rId2017" Type="http://schemas.openxmlformats.org/officeDocument/2006/relationships/image" Target="../media/image23.png"/><Relationship Id="rId2021" Type="http://schemas.openxmlformats.org/officeDocument/2006/relationships/image" Target="../media/image24.png"/><Relationship Id="rId2026" Type="http://schemas.openxmlformats.org/officeDocument/2006/relationships/image" Target="../media/image24.png"/><Relationship Id="rId2031" Type="http://schemas.openxmlformats.org/officeDocument/2006/relationships/image" Target="../media/image24.png"/><Relationship Id="rId2036" Type="http://schemas.openxmlformats.org/officeDocument/2006/relationships/image" Target="../media/image24.png"/><Relationship Id="rId2040" Type="http://schemas.openxmlformats.org/officeDocument/2006/relationships/image" Target="../media/image1.png"/><Relationship Id="rId2041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4" Type="http://schemas.openxmlformats.org/officeDocument/2006/relationships/image" Target="../media/image25.png"/><Relationship Id="rId307" Type="http://schemas.openxmlformats.org/officeDocument/2006/relationships/image" Target="../media/image25.png"/><Relationship Id="rId3010" Type="http://schemas.openxmlformats.org/officeDocument/2006/relationships/image" Target="../media/image25.png"/><Relationship Id="rId3012" Type="http://schemas.openxmlformats.org/officeDocument/2006/relationships/image" Target="../media/image29.png"/><Relationship Id="rId3014" Type="http://schemas.openxmlformats.org/officeDocument/2006/relationships/image" Target="../media/image28.png"/><Relationship Id="rId3015" Type="http://schemas.openxmlformats.org/officeDocument/2006/relationships/image" Target="../media/image1.png"/><Relationship Id="rId3016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31.png"/><Relationship Id="rId4010" Type="http://schemas.openxmlformats.org/officeDocument/2006/relationships/image" Target="../media/image30.png"/><Relationship Id="rId4011" Type="http://schemas.openxmlformats.org/officeDocument/2006/relationships/image" Target="../media/image27.png"/><Relationship Id="rId4012" Type="http://schemas.openxmlformats.org/officeDocument/2006/relationships/image" Target="../media/image26.png"/><Relationship Id="rId4013" Type="http://schemas.openxmlformats.org/officeDocument/2006/relationships/image" Target="../media/image32.png"/><Relationship Id="rId4017" Type="http://schemas.openxmlformats.org/officeDocument/2006/relationships/image" Target="../media/image1.png"/><Relationship Id="rId4018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54.png"/><Relationship Id="rId503" Type="http://schemas.openxmlformats.org/officeDocument/2006/relationships/image" Target="../media/image33.png"/><Relationship Id="rId504" Type="http://schemas.openxmlformats.org/officeDocument/2006/relationships/image" Target="../media/image34.png"/><Relationship Id="rId506" Type="http://schemas.openxmlformats.org/officeDocument/2006/relationships/image" Target="../media/image33.png"/><Relationship Id="rId507" Type="http://schemas.openxmlformats.org/officeDocument/2006/relationships/image" Target="../media/image35.png"/><Relationship Id="rId509" Type="http://schemas.openxmlformats.org/officeDocument/2006/relationships/image" Target="../media/image33.png"/><Relationship Id="rId5010" Type="http://schemas.openxmlformats.org/officeDocument/2006/relationships/image" Target="../media/image36.png"/><Relationship Id="rId5011" Type="http://schemas.openxmlformats.org/officeDocument/2006/relationships/image" Target="../media/image31.png"/><Relationship Id="rId5022" Type="http://schemas.openxmlformats.org/officeDocument/2006/relationships/image" Target="../media/image1.png"/><Relationship Id="rId5023" Type="http://schemas.openxmlformats.org/officeDocument/2006/relationships/image" Target="../media/image2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31.png"/><Relationship Id="rId604" Type="http://schemas.openxmlformats.org/officeDocument/2006/relationships/image" Target="../media/image38.png"/><Relationship Id="rId608" Type="http://schemas.openxmlformats.org/officeDocument/2006/relationships/image" Target="../media/image50.png"/><Relationship Id="rId6011" Type="http://schemas.openxmlformats.org/officeDocument/2006/relationships/image" Target="../media/image46.png"/><Relationship Id="rId6012" Type="http://schemas.openxmlformats.org/officeDocument/2006/relationships/image" Target="../media/image45.png"/><Relationship Id="rId6013" Type="http://schemas.openxmlformats.org/officeDocument/2006/relationships/image" Target="../media/image42.png"/><Relationship Id="rId6015" Type="http://schemas.openxmlformats.org/officeDocument/2006/relationships/image" Target="../media/image49.png"/><Relationship Id="rId6019" Type="http://schemas.openxmlformats.org/officeDocument/2006/relationships/image" Target="../media/image47.png"/><Relationship Id="rId6023" Type="http://schemas.openxmlformats.org/officeDocument/2006/relationships/image" Target="../media/image40.png"/><Relationship Id="rId6027" Type="http://schemas.openxmlformats.org/officeDocument/2006/relationships/image" Target="../media/image52.png"/><Relationship Id="rId6031" Type="http://schemas.openxmlformats.org/officeDocument/2006/relationships/image" Target="../media/image37.png"/><Relationship Id="rId6035" Type="http://schemas.openxmlformats.org/officeDocument/2006/relationships/image" Target="../media/image44.png"/><Relationship Id="rId6039" Type="http://schemas.openxmlformats.org/officeDocument/2006/relationships/image" Target="../media/image43.png"/><Relationship Id="rId6043" Type="http://schemas.openxmlformats.org/officeDocument/2006/relationships/image" Target="../media/image39.png"/><Relationship Id="rId6047" Type="http://schemas.openxmlformats.org/officeDocument/2006/relationships/image" Target="../media/image41.png"/><Relationship Id="rId6051" Type="http://schemas.openxmlformats.org/officeDocument/2006/relationships/image" Target="../media/image48.png"/><Relationship Id="rId6054" Type="http://schemas.openxmlformats.org/officeDocument/2006/relationships/image" Target="../media/image1.png"/><Relationship Id="rId6055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31.png"/><Relationship Id="rId703" Type="http://schemas.openxmlformats.org/officeDocument/2006/relationships/image" Target="../media/image7.png"/><Relationship Id="rId704" Type="http://schemas.openxmlformats.org/officeDocument/2006/relationships/image" Target="../media/image8.png"/><Relationship Id="rId706" Type="http://schemas.openxmlformats.org/officeDocument/2006/relationships/image" Target="../media/image1.png"/><Relationship Id="rId707" Type="http://schemas.openxmlformats.org/officeDocument/2006/relationships/image" Target="../media/image2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2" Type="http://schemas.openxmlformats.org/officeDocument/2006/relationships/image" Target="../media/image3.png"/><Relationship Id="rId803" Type="http://schemas.openxmlformats.org/officeDocument/2006/relationships/image" Target="../media/image4.png"/><Relationship Id="rId805" Type="http://schemas.openxmlformats.org/officeDocument/2006/relationships/image" Target="../media/image5.png"/><Relationship Id="rId806" Type="http://schemas.openxmlformats.org/officeDocument/2006/relationships/image" Target="../media/image6.png"/><Relationship Id="rId807" Type="http://schemas.openxmlformats.org/officeDocument/2006/relationships/image" Target="../media/image9.png"/><Relationship Id="rId808" Type="http://schemas.openxmlformats.org/officeDocument/2006/relationships/image" Target="../media/image11.png"/><Relationship Id="rId809" Type="http://schemas.openxmlformats.org/officeDocument/2006/relationships/image" Target="../media/image14.png"/><Relationship Id="rId8017" Type="http://schemas.openxmlformats.org/officeDocument/2006/relationships/image" Target="../media/image10.png"/><Relationship Id="rId8018" Type="http://schemas.openxmlformats.org/officeDocument/2006/relationships/image" Target="../media/image51.png"/><Relationship Id="rId8019" Type="http://schemas.openxmlformats.org/officeDocument/2006/relationships/image" Target="../media/image53.png"/><Relationship Id="rId8020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E3E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1"/>
          <p:cNvGrpSpPr/>
          <p:nvPr/>
        </p:nvGrpSpPr>
        <p:grpSpPr>
          <a:xfrm>
            <a:off x="-12700" y="-12700"/>
            <a:ext cx="24409400" cy="9436100"/>
            <a:chOff x="-12700" y="-12700"/>
            <a:chExt cx="24409400" cy="9436100"/>
          </a:xfrm>
        </p:grpSpPr>
        <p:pic>
          <p:nvPicPr>
            <p:cNvPr id="102" name="image 102"/>
            <p:cNvPicPr>
              <a:picLocks noChangeAspect="1"/>
            </p:cNvPicPr>
            <p:nvPr/>
          </p:nvPicPr>
          <p:blipFill>
            <a:blip r:embed="rId102">
                </a:blip>
            <a:srcRect/>
            <a:stretch>
              <a:fillRect/>
            </a:stretch>
          </p:blipFill>
          <p:spPr>
            <a:xfrm rot="0" flipV="0" flipH="0">
              <a:off x="-12700" y="-12700"/>
              <a:ext cx="24409400" cy="9436100"/>
            </a:xfrm>
            <a:prstGeom prst="rect">
              <a:avLst/>
            </a:prstGeom>
          </p:spPr>
        </p:pic>
        <p:pic>
          <p:nvPicPr>
            <p:cNvPr id="103" name="image 103"/>
            <p:cNvPicPr>
              <a:picLocks noChangeAspect="1"/>
            </p:cNvPicPr>
            <p:nvPr/>
          </p:nvPicPr>
          <p:blipFill>
            <a:blip r:embed="rId103">
                </a:blip>
            <a:srcRect/>
            <a:stretch>
              <a:fillRect/>
            </a:stretch>
          </p:blipFill>
          <p:spPr>
            <a:xfrm rot="0" flipV="0" flipH="0">
              <a:off x="-12700" y="-12700"/>
              <a:ext cx="24409400" cy="9194800"/>
            </a:xfrm>
            <a:prstGeom prst="rect">
              <a:avLst/>
            </a:prstGeom>
          </p:spPr>
        </p:pic>
      </p:grpSp>
      <p:grpSp>
        <p:nvGrpSpPr>
          <p:cNvPr id="104" name="组合 104"/>
          <p:cNvGrpSpPr/>
          <p:nvPr/>
        </p:nvGrpSpPr>
        <p:grpSpPr>
          <a:xfrm>
            <a:off x="-1714500" y="-12700"/>
            <a:ext cx="10515600" cy="7239000"/>
            <a:chOff x="-1714500" y="-12700"/>
            <a:chExt cx="10515600" cy="7239000"/>
          </a:xfrm>
        </p:grpSpPr>
        <p:pic>
          <p:nvPicPr>
            <p:cNvPr id="105" name="image 105"/>
            <p:cNvPicPr>
              <a:picLocks noChangeAspect="1"/>
            </p:cNvPicPr>
            <p:nvPr/>
          </p:nvPicPr>
          <p:blipFill>
            <a:blip r:embed="rId105">
              <a:alphaModFix amt="70196"/>
            </a:blip>
            <a:srcRect/>
            <a:stretch>
              <a:fillRect/>
            </a:stretch>
          </p:blipFill>
          <p:spPr>
            <a:xfrm rot="0" flipV="0" flipH="0">
              <a:off x="-1714500" y="-12700"/>
              <a:ext cx="8902700" cy="6362700"/>
            </a:xfrm>
            <a:prstGeom prst="rect">
              <a:avLst/>
            </a:prstGeom>
          </p:spPr>
        </p:pic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106">
              <a:alphaModFix amt="70196"/>
            </a:blip>
            <a:srcRect/>
            <a:stretch>
              <a:fillRect/>
            </a:stretch>
          </p:blipFill>
          <p:spPr>
            <a:xfrm rot="0" flipV="0" flipH="0">
              <a:off x="1727200" y="-12700"/>
              <a:ext cx="7073900" cy="7239000"/>
            </a:xfrm>
            <a:prstGeom prst="rect">
              <a:avLst/>
            </a:prstGeom>
          </p:spPr>
        </p:pic>
      </p:grpSp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<a:alphaModFix amt="70196"/>
          </a:blip>
          <a:srcRect/>
          <a:stretch>
            <a:fillRect/>
          </a:stretch>
        </p:blipFill>
        <p:spPr>
          <a:xfrm rot="0" flipV="0" flipH="0">
            <a:off x="18656300" y="-12700"/>
            <a:ext cx="5753100" cy="6362700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1574800" y="10693400"/>
            <a:ext cx="5867400" cy="1079500"/>
          </a:xfrm>
          <a:prstGeom prst="rect">
            <a:avLst/>
          </a:prstGeom>
        </p:spPr>
      </p:pic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4876800" y="3644900"/>
            <a:ext cx="1511300" cy="4953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4871045" y="4091298"/>
            <a:ext cx="6254216" cy="1460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191817"/>
                </a:solidFill>
                <a:latin typeface="OPPOSans-R"/>
                <a:ea typeface="OPPOSans-R"/>
              </a:rPr>
              <a:t>季度</a:t>
            </a:r>
            <a:endParaRPr lang="zh-CN" altLang="en-US"/>
          </a:p>
        </p:txBody>
      </p:sp>
      <p:sp>
        <p:nvSpPr>
          <p:cNvPr id="1011" name="Object 1011"/>
          <p:cNvSpPr txBox="1"/>
          <p:nvPr/>
        </p:nvSpPr>
        <p:spPr>
          <a:xfrm>
            <a:off x="1517848" y="3218711"/>
            <a:ext cx="4169371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6000" i="0" b="0" dirty="0" smtClean="0" lang="zh-CN">
                <a:solidFill>
                  <a:srgbClr val="191817"/>
                </a:solidFill>
                <a:latin typeface="OPPOSans-H"/>
                <a:ea typeface="OPPOSans-H"/>
              </a:rPr>
              <a:t>Q3</a:t>
            </a:r>
            <a:endParaRPr lang="zh-CN" altLang="en-US"/>
          </a:p>
        </p:txBody>
      </p:sp>
      <p:sp>
        <p:nvSpPr>
          <p:cNvPr id="1012" name="Object 1012"/>
          <p:cNvSpPr txBox="1"/>
          <p:nvPr/>
        </p:nvSpPr>
        <p:spPr>
          <a:xfrm>
            <a:off x="1542454" y="5656270"/>
            <a:ext cx="1315787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3000" i="0" b="0" dirty="0" smtClean="0" lang="zh-CN">
                <a:solidFill>
                  <a:srgbClr val="191817"/>
                </a:solidFill>
                <a:latin typeface="OPPOSans-H"/>
                <a:ea typeface="OPPOSans-H"/>
              </a:rPr>
              <a:t>运营计划方案</a:t>
            </a:r>
            <a:endParaRPr lang="zh-CN" altLang="en-US"/>
          </a:p>
        </p:txBody>
      </p:sp>
      <p:sp>
        <p:nvSpPr>
          <p:cNvPr id="1013" name="Object 1013"/>
          <p:cNvSpPr txBox="1"/>
          <p:nvPr/>
        </p:nvSpPr>
        <p:spPr>
          <a:xfrm>
            <a:off x="1604764" y="7665994"/>
            <a:ext cx="11482494" cy="723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1B1B1B"/>
                </a:solidFill>
                <a:latin typeface="OPPOSans-R"/>
                <a:ea typeface="OPPOSans-R"/>
              </a:rPr>
              <a:t>Quarterly operation plan</a:t>
            </a:r>
            <a:endParaRPr lang="zh-CN" altLang="en-US"/>
          </a:p>
        </p:txBody>
      </p:sp>
      <p:sp>
        <p:nvSpPr>
          <p:cNvPr id="1014" name="Object 1014"/>
          <p:cNvSpPr txBox="1"/>
          <p:nvPr/>
        </p:nvSpPr>
        <p:spPr>
          <a:xfrm>
            <a:off x="5130601" y="3582638"/>
            <a:ext cx="1935888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FFDD3E"/>
                </a:solidFill>
                <a:latin typeface="OPPOSans-R"/>
                <a:ea typeface="OPPOSans-R"/>
              </a:rPr>
              <a:t>2020</a:t>
            </a:r>
            <a:endParaRPr lang="zh-CN" altLang="en-US"/>
          </a:p>
        </p:txBody>
      </p:sp>
      <p:sp>
        <p:nvSpPr>
          <p:cNvPr id="1015" name="Object 1015"/>
          <p:cNvSpPr txBox="1"/>
          <p:nvPr/>
        </p:nvSpPr>
        <p:spPr>
          <a:xfrm>
            <a:off x="1993890" y="10837929"/>
            <a:ext cx="492019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运营部：高小定</a:t>
            </a:r>
            <a:endParaRPr lang="zh-CN" altLang="en-US"/>
          </a:p>
        </p:txBody>
      </p:sp>
      <p:sp>
        <p:nvSpPr>
          <p:cNvPr id="1016" name="Object 1016"/>
          <p:cNvSpPr txBox="1"/>
          <p:nvPr/>
        </p:nvSpPr>
        <p:spPr>
          <a:xfrm>
            <a:off x="17851000" y="1381509"/>
            <a:ext cx="497288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6666"/>
              </a:lnSpc>
            </a:pPr>
            <a:r>
              <a:rPr sz="36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深圳稿定设计</a:t>
            </a:r>
            <a:endParaRPr lang="zh-CN" altLang="en-US"/>
          </a:p>
        </p:txBody>
      </p:sp>
      <p:pic>
        <p:nvPicPr>
          <p:cNvPr id="1017" name="image 1017"/>
          <p:cNvPicPr>
            <a:picLocks noChangeAspect="1"/>
          </p:cNvPicPr>
          <p:nvPr/>
        </p:nvPicPr>
        <p:blipFill>
          <a:blip r:embed="rId1017">
                </a:blip>
          <a:srcRect/>
          <a:stretch>
            <a:fillRect/>
          </a:stretch>
        </p:blipFill>
        <p:spPr>
          <a:xfrm rot="0" flipV="0" flipH="0">
            <a:off x="11600854" y="2207018"/>
            <a:ext cx="11199521" cy="11508981"/>
          </a:xfrm>
          <a:prstGeom prst="rect">
            <a:avLst/>
          </a:prstGeom>
        </p:spPr>
      </p:pic>
      <p:pic>
        <p:nvPicPr>
          <p:cNvPr id="1018" name="image 1018"/>
          <p:cNvPicPr>
            <a:picLocks noChangeAspect="1"/>
          </p:cNvPicPr>
          <p:nvPr/>
        </p:nvPicPr>
        <p:blipFill>
          <a:blip r:embed="rId1018">
                </a:blip>
          <a:srcRect/>
          <a:stretch>
            <a:fillRect/>
          </a:stretch>
        </p:blipFill>
        <p:spPr>
          <a:xfrm rot="0" flipV="0" flipH="0">
            <a:off x="1778000" y="1231900"/>
            <a:ext cx="43434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1"/>
          <p:cNvGrpSpPr/>
          <p:nvPr/>
        </p:nvGrpSpPr>
        <p:grpSpPr>
          <a:xfrm>
            <a:off x="3224316" y="3116185"/>
            <a:ext cx="6832600" cy="6896100"/>
            <a:chOff x="3224316" y="3116185"/>
            <a:chExt cx="6832600" cy="6896100"/>
          </a:xfrm>
        </p:grpSpPr>
        <p:grpSp>
          <p:nvGrpSpPr>
            <p:cNvPr id="202" name="组合 202"/>
            <p:cNvGrpSpPr/>
            <p:nvPr/>
          </p:nvGrpSpPr>
          <p:grpSpPr>
            <a:xfrm>
              <a:off x="3452916" y="3293985"/>
              <a:ext cx="6604000" cy="6591300"/>
              <a:chOff x="3452916" y="3293985"/>
              <a:chExt cx="6604000" cy="6591300"/>
            </a:xfrm>
          </p:grpSpPr>
          <p:pic>
            <p:nvPicPr>
              <p:cNvPr id="203" name="image 203"/>
              <p:cNvPicPr>
                <a:picLocks noChangeAspect="1"/>
              </p:cNvPicPr>
              <p:nvPr/>
            </p:nvPicPr>
            <p:blipFill>
              <a:blip r:embed="rId203">
                </a:blip>
              <a:srcRect/>
              <a:stretch>
                <a:fillRect/>
              </a:stretch>
            </p:blipFill>
            <p:spPr>
              <a:xfrm rot="0" flipV="0" flipH="0">
                <a:off x="4399066" y="4233785"/>
                <a:ext cx="4711700" cy="4711700"/>
              </a:xfrm>
              <a:prstGeom prst="rect">
                <a:avLst/>
              </a:prstGeom>
            </p:spPr>
          </p:pic>
          <p:pic>
            <p:nvPicPr>
              <p:cNvPr id="204" name="image 204"/>
              <p:cNvPicPr>
                <a:picLocks noChangeAspect="1"/>
              </p:cNvPicPr>
              <p:nvPr/>
            </p:nvPicPr>
            <p:blipFill>
              <a:blip r:embed="rId204">
                <a:alphaModFix amt="30196"/>
              </a:blip>
              <a:srcRect/>
              <a:stretch>
                <a:fillRect/>
              </a:stretch>
            </p:blipFill>
            <p:spPr>
              <a:xfrm rot="0" flipV="0" flipH="0">
                <a:off x="3783116" y="3617835"/>
                <a:ext cx="5943600" cy="5943600"/>
              </a:xfrm>
              <a:prstGeom prst="rect">
                <a:avLst/>
              </a:prstGeom>
            </p:spPr>
          </p:pic>
          <p:pic>
            <p:nvPicPr>
              <p:cNvPr id="205" name="image 205"/>
              <p:cNvPicPr>
                <a:picLocks noChangeAspect="1"/>
              </p:cNvPicPr>
              <p:nvPr/>
            </p:nvPicPr>
            <p:blipFill>
              <a:blip r:embed="rId205">
                <a:alphaModFix amt="20000"/>
              </a:blip>
              <a:srcRect/>
              <a:stretch>
                <a:fillRect/>
              </a:stretch>
            </p:blipFill>
            <p:spPr>
              <a:xfrm rot="0" flipV="0" flipH="0">
                <a:off x="3452916" y="3293985"/>
                <a:ext cx="6604000" cy="6591300"/>
              </a:xfrm>
              <a:prstGeom prst="rect">
                <a:avLst/>
              </a:prstGeom>
            </p:spPr>
          </p:pic>
        </p:grpSp>
        <p:grpSp>
          <p:nvGrpSpPr>
            <p:cNvPr id="206" name="组合 206"/>
            <p:cNvGrpSpPr/>
            <p:nvPr/>
          </p:nvGrpSpPr>
          <p:grpSpPr>
            <a:xfrm>
              <a:off x="3529116" y="3116185"/>
              <a:ext cx="1397000" cy="863600"/>
              <a:chOff x="3529116" y="3116185"/>
              <a:chExt cx="1397000" cy="863600"/>
            </a:xfrm>
          </p:grpSpPr>
          <p:pic>
            <p:nvPicPr>
              <p:cNvPr id="207" name="image 207"/>
              <p:cNvPicPr>
                <a:picLocks noChangeAspect="1"/>
              </p:cNvPicPr>
              <p:nvPr/>
            </p:nvPicPr>
            <p:blipFill>
              <a:blip r:embed="rId207">
                </a:blip>
              <a:srcRect/>
              <a:stretch>
                <a:fillRect/>
              </a:stretch>
            </p:blipFill>
            <p:spPr>
              <a:xfrm rot="0" flipV="0" flipH="0">
                <a:off x="3529116" y="3116185"/>
                <a:ext cx="1397000" cy="863600"/>
              </a:xfrm>
              <a:prstGeom prst="rect">
                <a:avLst/>
              </a:prstGeom>
            </p:spPr>
          </p:pic>
          <p:pic>
            <p:nvPicPr>
              <p:cNvPr id="208" name="image 208"/>
              <p:cNvPicPr>
                <a:picLocks noChangeAspect="1"/>
              </p:cNvPicPr>
              <p:nvPr/>
            </p:nvPicPr>
            <p:blipFill>
              <a:blip r:embed="rId208">
                </a:blip>
              <a:srcRect/>
              <a:stretch>
                <a:fillRect/>
              </a:stretch>
            </p:blipFill>
            <p:spPr>
              <a:xfrm rot="0" flipV="0" flipH="0">
                <a:off x="3706916" y="3395585"/>
                <a:ext cx="1054100" cy="304800"/>
              </a:xfrm>
              <a:prstGeom prst="rect">
                <a:avLst/>
              </a:prstGeom>
            </p:spPr>
          </p:pic>
        </p:grpSp>
        <p:grpSp>
          <p:nvGrpSpPr>
            <p:cNvPr id="209" name="组合 209"/>
            <p:cNvGrpSpPr/>
            <p:nvPr/>
          </p:nvGrpSpPr>
          <p:grpSpPr>
            <a:xfrm>
              <a:off x="3897416" y="3560685"/>
              <a:ext cx="1397000" cy="863600"/>
              <a:chOff x="3897416" y="3560685"/>
              <a:chExt cx="1397000" cy="863600"/>
            </a:xfrm>
          </p:grpSpPr>
          <p:pic>
            <p:nvPicPr>
              <p:cNvPr id="2010" name="image 2010"/>
              <p:cNvPicPr>
                <a:picLocks noChangeAspect="1"/>
              </p:cNvPicPr>
              <p:nvPr/>
            </p:nvPicPr>
            <p:blipFill>
              <a:blip r:embed="rId2010">
                </a:blip>
              <a:srcRect/>
              <a:stretch>
                <a:fillRect/>
              </a:stretch>
            </p:blipFill>
            <p:spPr>
              <a:xfrm rot="0" flipV="0" flipH="0">
                <a:off x="3897416" y="3560685"/>
                <a:ext cx="1397000" cy="863600"/>
              </a:xfrm>
              <a:prstGeom prst="rect">
                <a:avLst/>
              </a:prstGeom>
            </p:spPr>
          </p:pic>
          <p:pic>
            <p:nvPicPr>
              <p:cNvPr id="2011" name="image 2011"/>
              <p:cNvPicPr>
                <a:picLocks noChangeAspect="1"/>
              </p:cNvPicPr>
              <p:nvPr/>
            </p:nvPicPr>
            <p:blipFill>
              <a:blip r:embed="rId2011">
                </a:blip>
              <a:srcRect/>
              <a:stretch>
                <a:fillRect/>
              </a:stretch>
            </p:blipFill>
            <p:spPr>
              <a:xfrm rot="0" flipV="0" flipH="0">
                <a:off x="4075216" y="3840085"/>
                <a:ext cx="1054100" cy="304800"/>
              </a:xfrm>
              <a:prstGeom prst="rect">
                <a:avLst/>
              </a:prstGeom>
            </p:spPr>
          </p:pic>
        </p:grpSp>
        <p:grpSp>
          <p:nvGrpSpPr>
            <p:cNvPr id="2012" name="组合 2012"/>
            <p:cNvGrpSpPr/>
            <p:nvPr/>
          </p:nvGrpSpPr>
          <p:grpSpPr>
            <a:xfrm>
              <a:off x="3224316" y="8145385"/>
              <a:ext cx="1397000" cy="863600"/>
              <a:chOff x="3224316" y="8145385"/>
              <a:chExt cx="1397000" cy="863600"/>
            </a:xfrm>
          </p:grpSpPr>
          <p:pic>
            <p:nvPicPr>
              <p:cNvPr id="2013" name="image 2013"/>
              <p:cNvPicPr>
                <a:picLocks noChangeAspect="1"/>
              </p:cNvPicPr>
              <p:nvPr/>
            </p:nvPicPr>
            <p:blipFill>
              <a:blip r:embed="rId2013">
                </a:blip>
              <a:srcRect/>
              <a:stretch>
                <a:fillRect/>
              </a:stretch>
            </p:blipFill>
            <p:spPr>
              <a:xfrm rot="0" flipV="0" flipH="0">
                <a:off x="3224316" y="8145385"/>
                <a:ext cx="1397000" cy="863600"/>
              </a:xfrm>
              <a:prstGeom prst="rect">
                <a:avLst/>
              </a:prstGeom>
            </p:spPr>
          </p:pic>
          <p:pic>
            <p:nvPicPr>
              <p:cNvPr id="2014" name="image 2014"/>
              <p:cNvPicPr>
                <a:picLocks noChangeAspect="1"/>
              </p:cNvPicPr>
              <p:nvPr/>
            </p:nvPicPr>
            <p:blipFill>
              <a:blip r:embed="rId2014">
                </a:blip>
              <a:srcRect/>
              <a:stretch>
                <a:fillRect/>
              </a:stretch>
            </p:blipFill>
            <p:spPr>
              <a:xfrm rot="0" flipV="0" flipH="0">
                <a:off x="3402116" y="8424785"/>
                <a:ext cx="1054100" cy="304800"/>
              </a:xfrm>
              <a:prstGeom prst="rect">
                <a:avLst/>
              </a:prstGeom>
            </p:spPr>
          </p:pic>
        </p:grpSp>
        <p:grpSp>
          <p:nvGrpSpPr>
            <p:cNvPr id="2015" name="组合 2015"/>
            <p:cNvGrpSpPr/>
            <p:nvPr/>
          </p:nvGrpSpPr>
          <p:grpSpPr>
            <a:xfrm>
              <a:off x="8101116" y="8869285"/>
              <a:ext cx="1879600" cy="1143000"/>
              <a:chOff x="8101116" y="8869285"/>
              <a:chExt cx="1879600" cy="1143000"/>
            </a:xfrm>
          </p:grpSpPr>
          <p:pic>
            <p:nvPicPr>
              <p:cNvPr id="2016" name="image 2016"/>
              <p:cNvPicPr>
                <a:picLocks noChangeAspect="1"/>
              </p:cNvPicPr>
              <p:nvPr/>
            </p:nvPicPr>
            <p:blipFill>
              <a:blip r:embed="rId2016">
                </a:blip>
              <a:srcRect/>
              <a:stretch>
                <a:fillRect/>
              </a:stretch>
            </p:blipFill>
            <p:spPr>
              <a:xfrm rot="0" flipV="0" flipH="0">
                <a:off x="8101116" y="8869285"/>
                <a:ext cx="1879600" cy="1143000"/>
              </a:xfrm>
              <a:prstGeom prst="rect">
                <a:avLst/>
              </a:prstGeom>
            </p:spPr>
          </p:pic>
          <p:pic>
            <p:nvPicPr>
              <p:cNvPr id="2017" name="image 2017"/>
              <p:cNvPicPr>
                <a:picLocks noChangeAspect="1"/>
              </p:cNvPicPr>
              <p:nvPr/>
            </p:nvPicPr>
            <p:blipFill>
              <a:blip r:embed="rId2017">
                </a:blip>
              <a:srcRect/>
              <a:stretch>
                <a:fillRect/>
              </a:stretch>
            </p:blipFill>
            <p:spPr>
              <a:xfrm rot="0" flipV="0" flipH="0">
                <a:off x="8342416" y="9250285"/>
                <a:ext cx="1422400" cy="406400"/>
              </a:xfrm>
              <a:prstGeom prst="rect">
                <a:avLst/>
              </a:prstGeom>
            </p:spPr>
          </p:pic>
        </p:grpSp>
      </p:grpSp>
      <p:sp>
        <p:nvSpPr>
          <p:cNvPr id="2018" name="Object 2018"/>
          <p:cNvSpPr txBox="1"/>
          <p:nvPr/>
        </p:nvSpPr>
        <p:spPr>
          <a:xfrm>
            <a:off x="4888686" y="5252762"/>
            <a:ext cx="37719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10000" i="0" b="0" dirty="0" smtClean="0" lang="zh-CN">
                <a:solidFill>
                  <a:srgbClr val="191817"/>
                </a:solidFill>
                <a:latin typeface="OPPOSans-H"/>
                <a:ea typeface="OPPOSans-H"/>
              </a:rPr>
              <a:t>目录</a:t>
            </a:r>
            <a:endParaRPr lang="zh-CN" altLang="en-US"/>
          </a:p>
        </p:txBody>
      </p:sp>
      <p:sp>
        <p:nvSpPr>
          <p:cNvPr id="2019" name="Object 2019"/>
          <p:cNvSpPr txBox="1"/>
          <p:nvPr/>
        </p:nvSpPr>
        <p:spPr>
          <a:xfrm>
            <a:off x="4888686" y="6930471"/>
            <a:ext cx="3771900" cy="596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4166"/>
              </a:lnSpc>
            </a:pPr>
            <a:r>
              <a:rPr sz="3400" i="0" b="0" dirty="0" smtClean="0" lang="zh-CN">
                <a:solidFill>
                  <a:srgbClr val="191817"/>
                </a:solidFill>
                <a:latin typeface="OPPOSans-B"/>
                <a:ea typeface="OPPOSans-B"/>
              </a:rPr>
              <a:t>CONTENTS</a:t>
            </a:r>
            <a:endParaRPr lang="zh-CN" altLang="en-US"/>
          </a:p>
        </p:txBody>
      </p:sp>
      <p:grpSp>
        <p:nvGrpSpPr>
          <p:cNvPr id="2020" name="组合 2020"/>
          <p:cNvGrpSpPr/>
          <p:nvPr/>
        </p:nvGrpSpPr>
        <p:grpSpPr>
          <a:xfrm>
            <a:off x="13500100" y="2993469"/>
            <a:ext cx="8521700" cy="1429900"/>
            <a:chOff x="13500100" y="2993469"/>
            <a:chExt cx="8521700" cy="1429900"/>
          </a:xfrm>
        </p:grpSpPr>
        <p:pic>
          <p:nvPicPr>
            <p:cNvPr id="2021" name="image 2021"/>
            <p:cNvPicPr>
              <a:picLocks noChangeAspect="1"/>
            </p:cNvPicPr>
            <p:nvPr/>
          </p:nvPicPr>
          <p:blipFill>
            <a:blip r:embed="rId2021">
                </a:blip>
            <a:srcRect/>
            <a:stretch>
              <a:fillRect/>
            </a:stretch>
          </p:blipFill>
          <p:spPr>
            <a:xfrm rot="0" flipV="0" flipH="0">
              <a:off x="13500100" y="3022600"/>
              <a:ext cx="1295400" cy="1295400"/>
            </a:xfrm>
            <a:prstGeom prst="rect">
              <a:avLst/>
            </a:prstGeom>
          </p:spPr>
        </p:pic>
        <p:sp>
          <p:nvSpPr>
            <p:cNvPr id="2022" name="Object 2022"/>
            <p:cNvSpPr txBox="1"/>
            <p:nvPr/>
          </p:nvSpPr>
          <p:spPr>
            <a:xfrm>
              <a:off x="15316200" y="2917269"/>
              <a:ext cx="68580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191817"/>
                  </a:solidFill>
                  <a:latin typeface="OPPOSans-B"/>
                  <a:ea typeface="OPPOSans-B"/>
                </a:rPr>
                <a:t>工作内容</a:t>
              </a:r>
              <a:endParaRPr lang="zh-CN" altLang="en-US"/>
            </a:p>
          </p:txBody>
        </p:sp>
        <p:sp>
          <p:nvSpPr>
            <p:cNvPr id="2023" name="Object 2023"/>
            <p:cNvSpPr txBox="1"/>
            <p:nvPr/>
          </p:nvSpPr>
          <p:spPr>
            <a:xfrm>
              <a:off x="13500102" y="3128208"/>
              <a:ext cx="1295400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400" i="0" b="0" dirty="0" smtClean="0" lang="zh-CN">
                  <a:solidFill>
                    <a:srgbClr val="191817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  <p:sp>
          <p:nvSpPr>
            <p:cNvPr id="2024" name="Object 2024"/>
            <p:cNvSpPr txBox="1"/>
            <p:nvPr/>
          </p:nvSpPr>
          <p:spPr>
            <a:xfrm>
              <a:off x="15354300" y="3851870"/>
              <a:ext cx="68199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2800" i="0" b="0" dirty="0" smtClean="0" lang="zh-CN">
                  <a:solidFill>
                    <a:srgbClr val="686868"/>
                  </a:solidFill>
                  <a:latin typeface="OPPOSans-R"/>
                  <a:ea typeface="OPPOSans-R"/>
                </a:rPr>
                <a:t>Work content</a:t>
              </a:r>
              <a:endParaRPr lang="zh-CN" altLang="en-US"/>
            </a:p>
          </p:txBody>
        </p:sp>
      </p:grpSp>
      <p:grpSp>
        <p:nvGrpSpPr>
          <p:cNvPr id="2025" name="组合 2025"/>
          <p:cNvGrpSpPr/>
          <p:nvPr/>
        </p:nvGrpSpPr>
        <p:grpSpPr>
          <a:xfrm>
            <a:off x="13500089" y="5182631"/>
            <a:ext cx="8521710" cy="1430694"/>
            <a:chOff x="13500089" y="5182631"/>
            <a:chExt cx="8521710" cy="1430694"/>
          </a:xfrm>
        </p:grpSpPr>
        <p:pic>
          <p:nvPicPr>
            <p:cNvPr id="2026" name="image 2026"/>
            <p:cNvPicPr>
              <a:picLocks noChangeAspect="1"/>
            </p:cNvPicPr>
            <p:nvPr/>
          </p:nvPicPr>
          <p:blipFill>
            <a:blip r:embed="rId2026">
                </a:blip>
            <a:srcRect/>
            <a:stretch>
              <a:fillRect/>
            </a:stretch>
          </p:blipFill>
          <p:spPr>
            <a:xfrm rot="0" flipV="0" flipH="0">
              <a:off x="13500100" y="5207000"/>
              <a:ext cx="1295400" cy="1295400"/>
            </a:xfrm>
            <a:prstGeom prst="rect">
              <a:avLst/>
            </a:prstGeom>
          </p:spPr>
        </p:pic>
        <p:sp>
          <p:nvSpPr>
            <p:cNvPr id="2027" name="Object 2027"/>
            <p:cNvSpPr txBox="1"/>
            <p:nvPr/>
          </p:nvSpPr>
          <p:spPr>
            <a:xfrm>
              <a:off x="13500089" y="5312608"/>
              <a:ext cx="1295400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400" i="0" b="0" dirty="0" smtClean="0" lang="zh-CN">
                  <a:solidFill>
                    <a:srgbClr val="191817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  <p:sp>
          <p:nvSpPr>
            <p:cNvPr id="2028" name="Object 2028"/>
            <p:cNvSpPr txBox="1"/>
            <p:nvPr/>
          </p:nvSpPr>
          <p:spPr>
            <a:xfrm>
              <a:off x="15303500" y="5106431"/>
              <a:ext cx="68707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191817"/>
                  </a:solidFill>
                  <a:latin typeface="OPPOSans-B"/>
                  <a:ea typeface="OPPOSans-B"/>
                </a:rPr>
                <a:t>数据复盘</a:t>
              </a:r>
              <a:endParaRPr lang="zh-CN" altLang="en-US"/>
            </a:p>
          </p:txBody>
        </p:sp>
        <p:sp>
          <p:nvSpPr>
            <p:cNvPr id="2029" name="Object 2029"/>
            <p:cNvSpPr txBox="1"/>
            <p:nvPr/>
          </p:nvSpPr>
          <p:spPr>
            <a:xfrm>
              <a:off x="15379700" y="6041826"/>
              <a:ext cx="67945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2800" i="0" b="0" dirty="0" smtClean="0" lang="zh-CN">
                  <a:solidFill>
                    <a:srgbClr val="686868"/>
                  </a:solidFill>
                  <a:latin typeface="OPPOSans-R"/>
                  <a:ea typeface="OPPOSans-R"/>
                </a:rPr>
                <a:t>Data review</a:t>
              </a:r>
              <a:endParaRPr lang="zh-CN" altLang="en-US"/>
            </a:p>
          </p:txBody>
        </p:sp>
      </p:grpSp>
      <p:grpSp>
        <p:nvGrpSpPr>
          <p:cNvPr id="2030" name="组合 2030"/>
          <p:cNvGrpSpPr/>
          <p:nvPr/>
        </p:nvGrpSpPr>
        <p:grpSpPr>
          <a:xfrm>
            <a:off x="13500100" y="7349569"/>
            <a:ext cx="8521700" cy="1431488"/>
            <a:chOff x="13500100" y="7349569"/>
            <a:chExt cx="8521700" cy="1431488"/>
          </a:xfrm>
        </p:grpSpPr>
        <p:pic>
          <p:nvPicPr>
            <p:cNvPr id="2031" name="image 2031"/>
            <p:cNvPicPr>
              <a:picLocks noChangeAspect="1"/>
            </p:cNvPicPr>
            <p:nvPr/>
          </p:nvPicPr>
          <p:blipFill>
            <a:blip r:embed="rId2031">
                </a:blip>
            <a:srcRect/>
            <a:stretch>
              <a:fillRect/>
            </a:stretch>
          </p:blipFill>
          <p:spPr>
            <a:xfrm rot="0" flipV="0" flipH="0">
              <a:off x="13500100" y="7378700"/>
              <a:ext cx="1295400" cy="1295400"/>
            </a:xfrm>
            <a:prstGeom prst="rect">
              <a:avLst/>
            </a:prstGeom>
          </p:spPr>
        </p:pic>
        <p:sp>
          <p:nvSpPr>
            <p:cNvPr id="2032" name="Object 2032"/>
            <p:cNvSpPr txBox="1"/>
            <p:nvPr/>
          </p:nvSpPr>
          <p:spPr>
            <a:xfrm>
              <a:off x="13500102" y="7484308"/>
              <a:ext cx="1295400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400" i="0" b="0" dirty="0" smtClean="0" lang="zh-CN">
                  <a:solidFill>
                    <a:srgbClr val="191817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  <p:sp>
          <p:nvSpPr>
            <p:cNvPr id="2033" name="Object 2033"/>
            <p:cNvSpPr txBox="1"/>
            <p:nvPr/>
          </p:nvSpPr>
          <p:spPr>
            <a:xfrm>
              <a:off x="15316200" y="7273369"/>
              <a:ext cx="68580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191817"/>
                  </a:solidFill>
                  <a:latin typeface="OPPOSans-B"/>
                  <a:ea typeface="OPPOSans-B"/>
                </a:rPr>
                <a:t>工作反思</a:t>
              </a:r>
              <a:endParaRPr lang="zh-CN" altLang="en-US"/>
            </a:p>
          </p:txBody>
        </p:sp>
        <p:sp>
          <p:nvSpPr>
            <p:cNvPr id="2034" name="Object 2034"/>
            <p:cNvSpPr txBox="1"/>
            <p:nvPr/>
          </p:nvSpPr>
          <p:spPr>
            <a:xfrm>
              <a:off x="15354300" y="8209557"/>
              <a:ext cx="68199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2800" i="0" b="0" dirty="0" smtClean="0" lang="zh-CN">
                  <a:solidFill>
                    <a:srgbClr val="686868"/>
                  </a:solidFill>
                  <a:latin typeface="OPPOSans-R"/>
                  <a:ea typeface="OPPOSans-R"/>
                </a:rPr>
                <a:t>Work reflection</a:t>
              </a:r>
              <a:endParaRPr lang="zh-CN" altLang="en-US"/>
            </a:p>
          </p:txBody>
        </p:sp>
      </p:grpSp>
      <p:grpSp>
        <p:nvGrpSpPr>
          <p:cNvPr id="2035" name="组合 2035"/>
          <p:cNvGrpSpPr/>
          <p:nvPr/>
        </p:nvGrpSpPr>
        <p:grpSpPr>
          <a:xfrm>
            <a:off x="13500089" y="9533969"/>
            <a:ext cx="8521710" cy="1429900"/>
            <a:chOff x="13500089" y="9533969"/>
            <a:chExt cx="8521710" cy="1429900"/>
          </a:xfrm>
        </p:grpSpPr>
        <p:pic>
          <p:nvPicPr>
            <p:cNvPr id="2036" name="image 2036"/>
            <p:cNvPicPr>
              <a:picLocks noChangeAspect="1"/>
            </p:cNvPicPr>
            <p:nvPr/>
          </p:nvPicPr>
          <p:blipFill>
            <a:blip r:embed="rId2036">
                </a:blip>
            <a:srcRect/>
            <a:stretch>
              <a:fillRect/>
            </a:stretch>
          </p:blipFill>
          <p:spPr>
            <a:xfrm rot="0" flipV="0" flipH="0">
              <a:off x="13500100" y="9563100"/>
              <a:ext cx="1295400" cy="1295400"/>
            </a:xfrm>
            <a:prstGeom prst="rect">
              <a:avLst/>
            </a:prstGeom>
          </p:spPr>
        </p:pic>
        <p:sp>
          <p:nvSpPr>
            <p:cNvPr id="2037" name="Object 2037"/>
            <p:cNvSpPr txBox="1"/>
            <p:nvPr/>
          </p:nvSpPr>
          <p:spPr>
            <a:xfrm>
              <a:off x="13500089" y="9668708"/>
              <a:ext cx="1295400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sz="5400" i="0" b="0" dirty="0" smtClean="0" lang="zh-CN">
                  <a:solidFill>
                    <a:srgbClr val="191817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  <p:sp>
          <p:nvSpPr>
            <p:cNvPr id="2038" name="Object 2038"/>
            <p:cNvSpPr txBox="1"/>
            <p:nvPr/>
          </p:nvSpPr>
          <p:spPr>
            <a:xfrm>
              <a:off x="15316200" y="9457769"/>
              <a:ext cx="6858000" cy="10413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6000" i="0" b="0" dirty="0" smtClean="0" lang="zh-CN">
                  <a:solidFill>
                    <a:srgbClr val="191817"/>
                  </a:solidFill>
                  <a:latin typeface="OPPOSans-B"/>
                  <a:ea typeface="OPPOSans-B"/>
                </a:rPr>
                <a:t>工作计划</a:t>
              </a:r>
              <a:endParaRPr lang="zh-CN" altLang="en-US"/>
            </a:p>
          </p:txBody>
        </p:sp>
        <p:sp>
          <p:nvSpPr>
            <p:cNvPr id="2039" name="Object 2039"/>
            <p:cNvSpPr txBox="1"/>
            <p:nvPr/>
          </p:nvSpPr>
          <p:spPr>
            <a:xfrm>
              <a:off x="15354300" y="10392370"/>
              <a:ext cx="68199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2800" i="0" b="0" dirty="0" smtClean="0" lang="zh-CN">
                  <a:solidFill>
                    <a:srgbClr val="686868"/>
                  </a:solidFill>
                  <a:latin typeface="OPPOSans-R"/>
                  <a:ea typeface="OPPOSans-R"/>
                </a:rPr>
                <a:t>Work Plan</a:t>
              </a:r>
              <a:endParaRPr lang="zh-CN" altLang="en-US"/>
            </a:p>
          </p:txBody>
        </p:sp>
      </p:grpSp>
      <p:pic>
        <p:nvPicPr>
          <p:cNvPr id="2040" name="image 2040"/>
          <p:cNvPicPr>
            <a:picLocks noChangeAspect="1"/>
          </p:cNvPicPr>
          <p:nvPr/>
        </p:nvPicPr>
        <p:blipFill>
          <a:blip r:embed="rId2040">
                </a:blip>
          <a:srcRect/>
          <a:stretch>
            <a:fillRect/>
          </a:stretch>
        </p:blipFill>
        <p:spPr>
          <a:xfrm rot="0" flipV="0" flipH="0">
            <a:off x="0" y="13128471"/>
            <a:ext cx="12555671" cy="587528"/>
          </a:xfrm>
          <a:prstGeom prst="rect">
            <a:avLst/>
          </a:prstGeom>
        </p:spPr>
      </p:pic>
      <p:pic>
        <p:nvPicPr>
          <p:cNvPr id="2041" name="image 2041"/>
          <p:cNvPicPr>
            <a:picLocks noChangeAspect="1"/>
          </p:cNvPicPr>
          <p:nvPr/>
        </p:nvPicPr>
        <p:blipFill>
          <a:blip r:embed="rId2041">
                </a:blip>
          <a:srcRect/>
          <a:stretch>
            <a:fillRect/>
          </a:stretch>
        </p:blipFill>
        <p:spPr>
          <a:xfrm rot="0" flipV="0" flipH="0">
            <a:off x="12555671" y="13128471"/>
            <a:ext cx="11858601" cy="587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bject 301"/>
          <p:cNvSpPr txBox="1"/>
          <p:nvPr/>
        </p:nvSpPr>
        <p:spPr>
          <a:xfrm>
            <a:off x="2933699" y="2187065"/>
            <a:ext cx="4359923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14000" i="0" b="0" dirty="0" smtClean="0" lang="zh-CN">
                <a:solidFill>
                  <a:srgbClr val="FFDD3E"/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sp>
        <p:nvSpPr>
          <p:cNvPr id="302" name="Object 302"/>
          <p:cNvSpPr txBox="1"/>
          <p:nvPr/>
        </p:nvSpPr>
        <p:spPr>
          <a:xfrm>
            <a:off x="2933700" y="7086794"/>
            <a:ext cx="74041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54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稿定运营项目</a:t>
            </a:r>
            <a:endParaRPr lang="zh-CN" altLang="en-US"/>
          </a:p>
        </p:txBody>
      </p:sp>
      <p:grpSp>
        <p:nvGrpSpPr>
          <p:cNvPr id="303" name="组合 303"/>
          <p:cNvGrpSpPr/>
          <p:nvPr/>
        </p:nvGrpSpPr>
        <p:grpSpPr>
          <a:xfrm>
            <a:off x="2984500" y="8915400"/>
            <a:ext cx="6400800" cy="685800"/>
            <a:chOff x="2984500" y="8915400"/>
            <a:chExt cx="6400800" cy="685800"/>
          </a:xfrm>
        </p:grpSpPr>
        <p:pic>
          <p:nvPicPr>
            <p:cNvPr id="304" name="image 304"/>
            <p:cNvPicPr>
              <a:picLocks noChangeAspect="1"/>
            </p:cNvPicPr>
            <p:nvPr/>
          </p:nvPicPr>
          <p:blipFill>
            <a:blip r:embed="rId304">
                </a:blip>
            <a:srcRect/>
            <a:stretch>
              <a:fillRect/>
            </a:stretch>
          </p:blipFill>
          <p:spPr>
            <a:xfrm rot="0" flipV="0" flipH="0">
              <a:off x="2984500" y="8915400"/>
              <a:ext cx="685800" cy="685800"/>
            </a:xfrm>
            <a:prstGeom prst="rect">
              <a:avLst/>
            </a:prstGeom>
          </p:spPr>
        </p:pic>
        <p:sp>
          <p:nvSpPr>
            <p:cNvPr id="305" name="Object 305"/>
            <p:cNvSpPr txBox="1"/>
            <p:nvPr/>
          </p:nvSpPr>
          <p:spPr>
            <a:xfrm>
              <a:off x="3822700" y="8925520"/>
              <a:ext cx="57150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200" i="0" b="0" dirty="0" smtClean="0" lang="zh-CN">
                  <a:solidFill>
                    <a:srgbClr val="191817"/>
                  </a:solidFill>
                  <a:latin typeface="OPPOSans-R"/>
                  <a:ea typeface="OPPOSans-R"/>
                </a:rPr>
                <a:t>项目内容</a:t>
              </a:r>
              <a:endParaRPr lang="zh-CN" altLang="en-US"/>
            </a:p>
          </p:txBody>
        </p:sp>
      </p:grpSp>
      <p:grpSp>
        <p:nvGrpSpPr>
          <p:cNvPr id="306" name="组合 306"/>
          <p:cNvGrpSpPr/>
          <p:nvPr/>
        </p:nvGrpSpPr>
        <p:grpSpPr>
          <a:xfrm>
            <a:off x="2984500" y="10629900"/>
            <a:ext cx="6400800" cy="685800"/>
            <a:chOff x="2984500" y="10629900"/>
            <a:chExt cx="6400800" cy="685800"/>
          </a:xfrm>
        </p:grpSpPr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07">
                </a:blip>
            <a:srcRect/>
            <a:stretch>
              <a:fillRect/>
            </a:stretch>
          </p:blipFill>
          <p:spPr>
            <a:xfrm rot="0" flipV="0" flipH="0">
              <a:off x="2984500" y="10629900"/>
              <a:ext cx="685800" cy="6858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3835400" y="10636250"/>
              <a:ext cx="5702300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100" i="0" b="0" dirty="0" smtClean="0" lang="zh-CN">
                  <a:solidFill>
                    <a:srgbClr val="191817"/>
                  </a:solidFill>
                  <a:latin typeface="OPPOSans-R"/>
                  <a:ea typeface="OPPOSans-R"/>
                </a:rPr>
                <a:t>工作开展</a:t>
              </a:r>
              <a:endParaRPr lang="zh-CN" altLang="en-US"/>
            </a:p>
          </p:txBody>
        </p:sp>
      </p:grpSp>
      <p:grpSp>
        <p:nvGrpSpPr>
          <p:cNvPr id="309" name="组合 309"/>
          <p:cNvGrpSpPr/>
          <p:nvPr/>
        </p:nvGrpSpPr>
        <p:grpSpPr>
          <a:xfrm>
            <a:off x="2984500" y="9772650"/>
            <a:ext cx="6400800" cy="685800"/>
            <a:chOff x="2984500" y="9772650"/>
            <a:chExt cx="6400800" cy="685800"/>
          </a:xfrm>
        </p:grpSpPr>
        <p:pic>
          <p:nvPicPr>
            <p:cNvPr id="3010" name="image 3010"/>
            <p:cNvPicPr>
              <a:picLocks noChangeAspect="1"/>
            </p:cNvPicPr>
            <p:nvPr/>
          </p:nvPicPr>
          <p:blipFill>
            <a:blip r:embed="rId3010">
                </a:blip>
            <a:srcRect/>
            <a:stretch>
              <a:fillRect/>
            </a:stretch>
          </p:blipFill>
          <p:spPr>
            <a:xfrm rot="0" flipV="0" flipH="0">
              <a:off x="2984500" y="9772650"/>
              <a:ext cx="685800" cy="685800"/>
            </a:xfrm>
            <a:prstGeom prst="rect">
              <a:avLst/>
            </a:prstGeom>
          </p:spPr>
        </p:pic>
        <p:sp>
          <p:nvSpPr>
            <p:cNvPr id="3011" name="Object 3011"/>
            <p:cNvSpPr txBox="1"/>
            <p:nvPr/>
          </p:nvSpPr>
          <p:spPr>
            <a:xfrm>
              <a:off x="3835400" y="9779000"/>
              <a:ext cx="5702300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3100" i="0" b="0" dirty="0" smtClean="0" lang="zh-CN">
                  <a:solidFill>
                    <a:srgbClr val="191817"/>
                  </a:solidFill>
                  <a:latin typeface="OPPOSans-R"/>
                  <a:ea typeface="OPPOSans-R"/>
                </a:rPr>
                <a:t>工作人员</a:t>
              </a:r>
              <a:endParaRPr lang="zh-CN" altLang="en-US"/>
            </a:p>
          </p:txBody>
        </p:sp>
      </p:grpSp>
      <p:pic>
        <p:nvPicPr>
          <p:cNvPr id="3012" name="image 3012"/>
          <p:cNvPicPr>
            <a:picLocks noChangeAspect="1"/>
          </p:cNvPicPr>
          <p:nvPr/>
        </p:nvPicPr>
        <p:blipFill>
          <a:blip r:embed="rId3012">
                </a:blip>
          <a:srcRect/>
          <a:stretch>
            <a:fillRect/>
          </a:stretch>
        </p:blipFill>
        <p:spPr>
          <a:xfrm rot="0" flipV="0" flipH="0">
            <a:off x="3035300" y="5930623"/>
            <a:ext cx="4415475" cy="276316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2933700" y="4712088"/>
            <a:ext cx="12890500" cy="1562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9000" i="0" b="0" dirty="0" smtClean="0" lang="zh-CN">
                <a:solidFill>
                  <a:srgbClr val="191817"/>
                </a:solidFill>
                <a:latin typeface="OPPOSans-H"/>
                <a:ea typeface="OPPOSans-H"/>
              </a:rPr>
              <a:t>工作内容</a:t>
            </a:r>
            <a:endParaRPr lang="zh-CN" altLang="en-US"/>
          </a:p>
        </p:txBody>
      </p:sp>
      <p:pic>
        <p:nvPicPr>
          <p:cNvPr id="3014" name="image 3014"/>
          <p:cNvPicPr>
            <a:picLocks noChangeAspect="1"/>
          </p:cNvPicPr>
          <p:nvPr/>
        </p:nvPicPr>
        <p:blipFill>
          <a:blip r:embed="rId3014">
                </a:blip>
          <a:srcRect/>
          <a:stretch>
            <a:fillRect/>
          </a:stretch>
        </p:blipFill>
        <p:spPr>
          <a:xfrm rot="0" flipV="0" flipH="0">
            <a:off x="11929025" y="2148843"/>
            <a:ext cx="10733835" cy="11030427"/>
          </a:xfrm>
          <a:prstGeom prst="rect">
            <a:avLst/>
          </a:prstGeom>
        </p:spPr>
      </p:pic>
      <p:pic>
        <p:nvPicPr>
          <p:cNvPr id="3015" name="image 3015"/>
          <p:cNvPicPr>
            <a:picLocks noChangeAspect="1"/>
          </p:cNvPicPr>
          <p:nvPr/>
        </p:nvPicPr>
        <p:blipFill>
          <a:blip r:embed="rId3015">
                </a:blip>
          <a:srcRect/>
          <a:stretch>
            <a:fillRect/>
          </a:stretch>
        </p:blipFill>
        <p:spPr>
          <a:xfrm rot="0" flipV="0" flipH="0">
            <a:off x="0" y="13128471"/>
            <a:ext cx="12555671" cy="587528"/>
          </a:xfrm>
          <a:prstGeom prst="rect">
            <a:avLst/>
          </a:prstGeom>
        </p:spPr>
      </p:pic>
      <p:pic>
        <p:nvPicPr>
          <p:cNvPr id="3016" name="image 3016"/>
          <p:cNvPicPr>
            <a:picLocks noChangeAspect="1"/>
          </p:cNvPicPr>
          <p:nvPr/>
        </p:nvPicPr>
        <p:blipFill>
          <a:blip r:embed="rId3016">
                </a:blip>
          <a:srcRect/>
          <a:stretch>
            <a:fillRect/>
          </a:stretch>
        </p:blipFill>
        <p:spPr>
          <a:xfrm rot="0" flipV="0" flipH="0">
            <a:off x="12555671" y="13128471"/>
            <a:ext cx="11858601" cy="5875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1346200" y="1968500"/>
            <a:ext cx="1511300" cy="27940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1244600" y="1226978"/>
            <a:ext cx="108712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0" dirty="0" smtClean="0" lang="zh-CN">
                <a:solidFill>
                  <a:srgbClr val="191817"/>
                </a:solidFill>
                <a:latin typeface="OPPOSans-B"/>
                <a:ea typeface="OPPOSans-B"/>
              </a:rPr>
              <a:t>项目内容</a:t>
            </a:r>
            <a:endParaRPr lang="zh-CN" altLang="en-US"/>
          </a:p>
        </p:txBody>
      </p:sp>
      <p:sp>
        <p:nvSpPr>
          <p:cNvPr id="403" name="Object 403"/>
          <p:cNvSpPr txBox="1"/>
          <p:nvPr/>
        </p:nvSpPr>
        <p:spPr>
          <a:xfrm>
            <a:off x="13661376" y="3632840"/>
            <a:ext cx="5194300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2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开源</a:t>
            </a:r>
            <a:endParaRPr lang="zh-CN" altLang="en-US"/>
          </a:p>
        </p:txBody>
      </p:sp>
      <p:sp>
        <p:nvSpPr>
          <p:cNvPr id="404" name="Object 404"/>
          <p:cNvSpPr txBox="1"/>
          <p:nvPr/>
        </p:nvSpPr>
        <p:spPr>
          <a:xfrm>
            <a:off x="13661376" y="6857909"/>
            <a:ext cx="7305122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8333"/>
              </a:lnSpc>
            </a:pPr>
            <a:r>
              <a:rPr sz="3200" i="0" b="0" dirty="0" smtClean="0" lang="zh-CN">
                <a:solidFill>
                  <a:srgbClr val="686868"/>
                </a:solidFill>
                <a:latin typeface="OPPOSans-R"/>
                <a:ea typeface="OPPOSans-R"/>
              </a:rPr>
              <a:t>提升产品环境质量，提升用户活跃度、使用率</a:t>
            </a:r>
            <a:endParaRPr lang="zh-CN" altLang="en-US"/>
          </a:p>
        </p:txBody>
      </p:sp>
      <p:sp>
        <p:nvSpPr>
          <p:cNvPr id="405" name="Object 405"/>
          <p:cNvSpPr txBox="1"/>
          <p:nvPr/>
        </p:nvSpPr>
        <p:spPr>
          <a:xfrm>
            <a:off x="13661376" y="5916044"/>
            <a:ext cx="5194300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2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促活</a:t>
            </a:r>
            <a:endParaRPr lang="zh-CN" altLang="en-US"/>
          </a:p>
        </p:txBody>
      </p:sp>
      <p:sp>
        <p:nvSpPr>
          <p:cNvPr id="406" name="Object 406"/>
          <p:cNvSpPr txBox="1"/>
          <p:nvPr/>
        </p:nvSpPr>
        <p:spPr>
          <a:xfrm>
            <a:off x="13597584" y="9641393"/>
            <a:ext cx="7576755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8333"/>
              </a:lnSpc>
            </a:pPr>
            <a:r>
              <a:rPr sz="3200" i="0" b="0" dirty="0" smtClean="0" lang="zh-CN">
                <a:solidFill>
                  <a:srgbClr val="686868"/>
                </a:solidFill>
                <a:latin typeface="OPPOSans-R"/>
                <a:ea typeface="OPPOSans-R"/>
              </a:rPr>
              <a:t>培养用户付费习惯，未付费用户付费，已付费用户续费</a:t>
            </a:r>
            <a:endParaRPr lang="zh-CN" altLang="en-US"/>
          </a:p>
        </p:txBody>
      </p:sp>
      <p:sp>
        <p:nvSpPr>
          <p:cNvPr id="407" name="Object 407"/>
          <p:cNvSpPr txBox="1"/>
          <p:nvPr/>
        </p:nvSpPr>
        <p:spPr>
          <a:xfrm>
            <a:off x="13597584" y="8694227"/>
            <a:ext cx="5194300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2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转化</a:t>
            </a:r>
            <a:endParaRPr lang="zh-CN" altLang="en-US"/>
          </a:p>
        </p:txBody>
      </p:sp>
      <p:sp>
        <p:nvSpPr>
          <p:cNvPr id="408" name="Object 408"/>
          <p:cNvSpPr txBox="1"/>
          <p:nvPr/>
        </p:nvSpPr>
        <p:spPr>
          <a:xfrm>
            <a:off x="13661376" y="4600426"/>
            <a:ext cx="7241336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8333"/>
              </a:lnSpc>
            </a:pPr>
            <a:r>
              <a:rPr sz="3200" i="0" b="0" dirty="0" smtClean="0" lang="zh-CN">
                <a:solidFill>
                  <a:srgbClr val="686868"/>
                </a:solidFill>
                <a:latin typeface="OPPOSans-R"/>
                <a:ea typeface="OPPOSans-R"/>
              </a:rPr>
              <a:t>拉新用户， 引导新用户使用、注册</a:t>
            </a:r>
            <a:endParaRPr lang="zh-CN" altLang="en-US"/>
          </a:p>
        </p:txBody>
      </p:sp>
      <p:grpSp>
        <p:nvGrpSpPr>
          <p:cNvPr id="409" name="组合 409"/>
          <p:cNvGrpSpPr/>
          <p:nvPr/>
        </p:nvGrpSpPr>
        <p:grpSpPr>
          <a:xfrm>
            <a:off x="2547175" y="2960809"/>
            <a:ext cx="8124709" cy="8388009"/>
            <a:chOff x="2547175" y="2960809"/>
            <a:chExt cx="8124709" cy="8388009"/>
          </a:xfrm>
        </p:grpSpPr>
        <p:pic>
          <p:nvPicPr>
            <p:cNvPr id="4010" name="image 4010"/>
            <p:cNvPicPr>
              <a:picLocks noChangeAspect="1"/>
            </p:cNvPicPr>
            <p:nvPr/>
          </p:nvPicPr>
          <p:blipFill>
            <a:blip r:embed="rId4010">
                </a:blip>
            <a:srcRect/>
            <a:stretch>
              <a:fillRect/>
            </a:stretch>
          </p:blipFill>
          <p:spPr>
            <a:xfrm rot="0" flipV="0" flipH="0">
              <a:off x="6722373" y="3261724"/>
              <a:ext cx="3949511" cy="6432061"/>
            </a:xfrm>
            <a:prstGeom prst="rect">
              <a:avLst/>
            </a:prstGeom>
          </p:spPr>
        </p:pic>
        <p:pic>
          <p:nvPicPr>
            <p:cNvPr id="4011" name="image 4011"/>
            <p:cNvPicPr>
              <a:picLocks noChangeAspect="1"/>
            </p:cNvPicPr>
            <p:nvPr/>
          </p:nvPicPr>
          <p:blipFill>
            <a:blip r:embed="rId4011">
                </a:blip>
            <a:srcRect/>
            <a:stretch>
              <a:fillRect/>
            </a:stretch>
          </p:blipFill>
          <p:spPr>
            <a:xfrm rot="0" flipV="0" flipH="0">
              <a:off x="2547175" y="2960809"/>
              <a:ext cx="4946292" cy="6243989"/>
            </a:xfrm>
            <a:prstGeom prst="rect">
              <a:avLst/>
            </a:prstGeom>
          </p:spPr>
        </p:pic>
        <p:pic>
          <p:nvPicPr>
            <p:cNvPr id="4012" name="image 4012"/>
            <p:cNvPicPr>
              <a:picLocks noChangeAspect="1"/>
            </p:cNvPicPr>
            <p:nvPr/>
          </p:nvPicPr>
          <p:blipFill>
            <a:blip r:embed="rId4012">
                </a:blip>
            <a:srcRect/>
            <a:stretch>
              <a:fillRect/>
            </a:stretch>
          </p:blipFill>
          <p:spPr>
            <a:xfrm rot="0" flipV="0" flipH="0">
              <a:off x="2866898" y="8132788"/>
              <a:ext cx="7146734" cy="3216030"/>
            </a:xfrm>
            <a:prstGeom prst="rect">
              <a:avLst/>
            </a:prstGeom>
          </p:spPr>
        </p:pic>
      </p:grpSp>
      <p:pic>
        <p:nvPicPr>
          <p:cNvPr id="4013" name="image 4013"/>
          <p:cNvPicPr>
            <a:picLocks noChangeAspect="1"/>
          </p:cNvPicPr>
          <p:nvPr/>
        </p:nvPicPr>
        <p:blipFill>
          <a:blip r:embed="rId4013">
                </a:blip>
          <a:srcRect/>
          <a:stretch>
            <a:fillRect/>
          </a:stretch>
        </p:blipFill>
        <p:spPr>
          <a:xfrm rot="0" flipV="0" flipH="0">
            <a:off x="5648429" y="6441352"/>
            <a:ext cx="1922202" cy="1653064"/>
          </a:xfrm>
          <a:prstGeom prst="rect">
            <a:avLst/>
          </a:prstGeom>
        </p:spPr>
      </p:pic>
      <p:sp>
        <p:nvSpPr>
          <p:cNvPr id="4014" name="Object 4014"/>
          <p:cNvSpPr txBox="1"/>
          <p:nvPr/>
        </p:nvSpPr>
        <p:spPr>
          <a:xfrm>
            <a:off x="12353352" y="3322673"/>
            <a:ext cx="1562027" cy="166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9600" i="0" b="0" dirty="0" smtClean="0" lang="zh-CN">
                <a:solidFill>
                  <a:srgbClr val="FFDD3E"/>
                </a:solidFill>
                <a:latin typeface="OPPOSans-R"/>
                <a:ea typeface="OPPOSans-R"/>
              </a:rPr>
              <a:t>1</a:t>
            </a:r>
            <a:endParaRPr lang="zh-CN" altLang="en-US"/>
          </a:p>
        </p:txBody>
      </p:sp>
      <p:sp>
        <p:nvSpPr>
          <p:cNvPr id="4015" name="Object 4015"/>
          <p:cNvSpPr txBox="1"/>
          <p:nvPr/>
        </p:nvSpPr>
        <p:spPr>
          <a:xfrm>
            <a:off x="12353352" y="5637031"/>
            <a:ext cx="1562027" cy="166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9600" i="0" b="0" dirty="0" smtClean="0" lang="zh-CN">
                <a:solidFill>
                  <a:srgbClr val="FE711F"/>
                </a:solidFill>
                <a:latin typeface="OPPOSans-R"/>
                <a:ea typeface="OPPOSans-R"/>
              </a:rPr>
              <a:t>2</a:t>
            </a:r>
            <a:endParaRPr lang="zh-CN" altLang="en-US"/>
          </a:p>
        </p:txBody>
      </p:sp>
      <p:sp>
        <p:nvSpPr>
          <p:cNvPr id="4016" name="Object 4016"/>
          <p:cNvSpPr txBox="1"/>
          <p:nvPr/>
        </p:nvSpPr>
        <p:spPr>
          <a:xfrm>
            <a:off x="12353352" y="8420515"/>
            <a:ext cx="1562014" cy="1663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9600" i="0" b="0" dirty="0" smtClean="0" lang="zh-CN">
                <a:solidFill>
                  <a:srgbClr val="696969"/>
                </a:solidFill>
                <a:latin typeface="OPPOSans-R"/>
                <a:ea typeface="OPPOSans-R"/>
              </a:rPr>
              <a:t>3</a:t>
            </a:r>
            <a:endParaRPr lang="zh-CN" altLang="en-US"/>
          </a:p>
        </p:txBody>
      </p:sp>
      <p:pic>
        <p:nvPicPr>
          <p:cNvPr id="4017" name="image 4017"/>
          <p:cNvPicPr>
            <a:picLocks noChangeAspect="1"/>
          </p:cNvPicPr>
          <p:nvPr/>
        </p:nvPicPr>
        <p:blipFill>
          <a:blip r:embed="rId4017">
                </a:blip>
          <a:srcRect/>
          <a:stretch>
            <a:fillRect/>
          </a:stretch>
        </p:blipFill>
        <p:spPr>
          <a:xfrm rot="0" flipV="0" flipH="0">
            <a:off x="0" y="13128471"/>
            <a:ext cx="12555671" cy="587528"/>
          </a:xfrm>
          <a:prstGeom prst="rect">
            <a:avLst/>
          </a:prstGeom>
        </p:spPr>
      </p:pic>
      <p:pic>
        <p:nvPicPr>
          <p:cNvPr id="4018" name="image 4018"/>
          <p:cNvPicPr>
            <a:picLocks noChangeAspect="1"/>
          </p:cNvPicPr>
          <p:nvPr/>
        </p:nvPicPr>
        <p:blipFill>
          <a:blip r:embed="rId4018">
                </a:blip>
          <a:srcRect/>
          <a:stretch>
            <a:fillRect/>
          </a:stretch>
        </p:blipFill>
        <p:spPr>
          <a:xfrm rot="0" flipV="0" flipH="0">
            <a:off x="12555671" y="13128471"/>
            <a:ext cx="11858601" cy="5875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1346201" y="4409248"/>
            <a:ext cx="21691602" cy="2070100"/>
          </a:xfrm>
          <a:prstGeom prst="rect">
            <a:avLst/>
          </a:prstGeom>
        </p:spPr>
      </p:pic>
      <p:grpSp>
        <p:nvGrpSpPr>
          <p:cNvPr id="502" name="组合 502"/>
          <p:cNvGrpSpPr/>
          <p:nvPr/>
        </p:nvGrpSpPr>
        <p:grpSpPr>
          <a:xfrm>
            <a:off x="16051553" y="4142548"/>
            <a:ext cx="4483100" cy="2603500"/>
            <a:chOff x="16051553" y="4142548"/>
            <a:chExt cx="4483100" cy="2603500"/>
          </a:xfrm>
        </p:grpSpPr>
        <p:pic>
          <p:nvPicPr>
            <p:cNvPr id="503" name="image 503"/>
            <p:cNvPicPr>
              <a:picLocks noChangeAspect="1"/>
            </p:cNvPicPr>
            <p:nvPr/>
          </p:nvPicPr>
          <p:blipFill>
            <a:blip r:embed="rId503">
                </a:blip>
            <a:srcRect/>
            <a:stretch>
              <a:fillRect/>
            </a:stretch>
          </p:blipFill>
          <p:spPr>
            <a:xfrm rot="0" flipV="0" flipH="0">
              <a:off x="16457953" y="4409248"/>
              <a:ext cx="4076700" cy="2070100"/>
            </a:xfrm>
            <a:prstGeom prst="rect">
              <a:avLst/>
            </a:prstGeom>
          </p:spPr>
        </p:pic>
        <p:pic>
          <p:nvPicPr>
            <p:cNvPr id="504" name="image 504"/>
            <p:cNvPicPr>
              <a:picLocks noChangeAspect="1"/>
            </p:cNvPicPr>
            <p:nvPr/>
          </p:nvPicPr>
          <p:blipFill>
            <a:blip r:embed="rId504">
                </a:blip>
            <a:srcRect/>
            <a:stretch>
              <a:fillRect/>
            </a:stretch>
          </p:blipFill>
          <p:spPr>
            <a:xfrm rot="0" flipV="0" flipH="0">
              <a:off x="16051553" y="4142548"/>
              <a:ext cx="4203700" cy="2603500"/>
            </a:xfrm>
            <a:prstGeom prst="rect">
              <a:avLst/>
            </a:prstGeom>
          </p:spPr>
        </p:pic>
      </p:grpSp>
      <p:grpSp>
        <p:nvGrpSpPr>
          <p:cNvPr id="505" name="组合 505"/>
          <p:cNvGrpSpPr/>
          <p:nvPr/>
        </p:nvGrpSpPr>
        <p:grpSpPr>
          <a:xfrm>
            <a:off x="9625353" y="4142548"/>
            <a:ext cx="4483099" cy="2603500"/>
            <a:chOff x="9625353" y="4142548"/>
            <a:chExt cx="4483099" cy="2603500"/>
          </a:xfrm>
        </p:grpSpPr>
        <p:pic>
          <p:nvPicPr>
            <p:cNvPr id="506" name="image 506"/>
            <p:cNvPicPr>
              <a:picLocks noChangeAspect="1"/>
            </p:cNvPicPr>
            <p:nvPr/>
          </p:nvPicPr>
          <p:blipFill>
            <a:blip r:embed="rId506">
                </a:blip>
            <a:srcRect/>
            <a:stretch>
              <a:fillRect/>
            </a:stretch>
          </p:blipFill>
          <p:spPr>
            <a:xfrm rot="0" flipV="0" flipH="0">
              <a:off x="10031753" y="4409248"/>
              <a:ext cx="4076700" cy="2070100"/>
            </a:xfrm>
            <a:prstGeom prst="rect">
              <a:avLst/>
            </a:prstGeom>
          </p:spPr>
        </p:pic>
        <p:pic>
          <p:nvPicPr>
            <p:cNvPr id="507" name="image 507"/>
            <p:cNvPicPr>
              <a:picLocks noChangeAspect="1"/>
            </p:cNvPicPr>
            <p:nvPr/>
          </p:nvPicPr>
          <p:blipFill>
            <a:blip r:embed="rId507">
                </a:blip>
            <a:srcRect/>
            <a:stretch>
              <a:fillRect/>
            </a:stretch>
          </p:blipFill>
          <p:spPr>
            <a:xfrm rot="0" flipV="0" flipH="0">
              <a:off x="9625353" y="4142548"/>
              <a:ext cx="4203700" cy="2603500"/>
            </a:xfrm>
            <a:prstGeom prst="rect">
              <a:avLst/>
            </a:prstGeom>
          </p:spPr>
        </p:pic>
      </p:grpSp>
      <p:grpSp>
        <p:nvGrpSpPr>
          <p:cNvPr id="508" name="组合 508"/>
          <p:cNvGrpSpPr/>
          <p:nvPr/>
        </p:nvGrpSpPr>
        <p:grpSpPr>
          <a:xfrm>
            <a:off x="3199153" y="4142548"/>
            <a:ext cx="4483100" cy="2603500"/>
            <a:chOff x="3199153" y="4142548"/>
            <a:chExt cx="4483100" cy="2603500"/>
          </a:xfrm>
        </p:grpSpPr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/>
            <a:stretch>
              <a:fillRect/>
            </a:stretch>
          </p:blipFill>
          <p:spPr>
            <a:xfrm rot="0" flipV="0" flipH="0">
              <a:off x="3605553" y="4409248"/>
              <a:ext cx="4076700" cy="2070100"/>
            </a:xfrm>
            <a:prstGeom prst="rect">
              <a:avLst/>
            </a:prstGeom>
          </p:spPr>
        </p:pic>
        <p:pic>
          <p:nvPicPr>
            <p:cNvPr id="5010" name="image 5010"/>
            <p:cNvPicPr>
              <a:picLocks noChangeAspect="1"/>
            </p:cNvPicPr>
            <p:nvPr/>
          </p:nvPicPr>
          <p:blipFill>
            <a:blip r:embed="rId5010">
                </a:blip>
            <a:srcRect/>
            <a:stretch>
              <a:fillRect/>
            </a:stretch>
          </p:blipFill>
          <p:spPr>
            <a:xfrm rot="0" flipV="0" flipH="0">
              <a:off x="3199153" y="4142548"/>
              <a:ext cx="4203700" cy="2603500"/>
            </a:xfrm>
            <a:prstGeom prst="rect">
              <a:avLst/>
            </a:prstGeom>
          </p:spPr>
        </p:pic>
      </p:grpSp>
      <p:pic>
        <p:nvPicPr>
          <p:cNvPr id="5011" name="image 5011"/>
          <p:cNvPicPr>
            <a:picLocks noChangeAspect="1"/>
          </p:cNvPicPr>
          <p:nvPr/>
        </p:nvPicPr>
        <p:blipFill>
          <a:blip r:embed="rId5011">
                </a:blip>
          <a:srcRect/>
          <a:stretch>
            <a:fillRect/>
          </a:stretch>
        </p:blipFill>
        <p:spPr>
          <a:xfrm rot="0" flipV="0" flipH="0">
            <a:off x="1346200" y="1968500"/>
            <a:ext cx="1511300" cy="279400"/>
          </a:xfrm>
          <a:prstGeom prst="rect">
            <a:avLst/>
          </a:prstGeom>
        </p:spPr>
      </p:pic>
      <p:sp>
        <p:nvSpPr>
          <p:cNvPr id="5012" name="Object 5012"/>
          <p:cNvSpPr txBox="1"/>
          <p:nvPr/>
        </p:nvSpPr>
        <p:spPr>
          <a:xfrm>
            <a:off x="1244600" y="1226978"/>
            <a:ext cx="108712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0" dirty="0" smtClean="0" lang="zh-CN">
                <a:solidFill>
                  <a:srgbClr val="191817"/>
                </a:solidFill>
                <a:latin typeface="OPPOSans-B"/>
                <a:ea typeface="OPPOSans-B"/>
              </a:rPr>
              <a:t>工作规划</a:t>
            </a:r>
            <a:endParaRPr lang="zh-CN" altLang="en-US"/>
          </a:p>
        </p:txBody>
      </p:sp>
      <p:sp>
        <p:nvSpPr>
          <p:cNvPr id="5013" name="Object 5013"/>
          <p:cNvSpPr txBox="1"/>
          <p:nvPr/>
        </p:nvSpPr>
        <p:spPr>
          <a:xfrm>
            <a:off x="3177408" y="8439615"/>
            <a:ext cx="4470400" cy="2616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6666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磨练基本技能，做到熟悉后台操作，熟练掌握运营基本操作比如搜集整理素材、信息整合、推文发送等。</a:t>
            </a:r>
            <a:endParaRPr lang="zh-CN" altLang="en-US"/>
          </a:p>
        </p:txBody>
      </p:sp>
      <p:sp>
        <p:nvSpPr>
          <p:cNvPr id="5014" name="Object 5014"/>
          <p:cNvSpPr txBox="1"/>
          <p:nvPr/>
        </p:nvSpPr>
        <p:spPr>
          <a:xfrm>
            <a:off x="3177408" y="7274612"/>
            <a:ext cx="451623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初级运营</a:t>
            </a:r>
            <a:endParaRPr lang="zh-CN" altLang="en-US"/>
          </a:p>
        </p:txBody>
      </p:sp>
      <p:sp>
        <p:nvSpPr>
          <p:cNvPr id="5015" name="Object 5015"/>
          <p:cNvSpPr txBox="1"/>
          <p:nvPr/>
        </p:nvSpPr>
        <p:spPr>
          <a:xfrm>
            <a:off x="9784813" y="8321975"/>
            <a:ext cx="4597400" cy="1562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6666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三年内学习沉淀，运用方法论去使自己会的东西发挥更大的作用。</a:t>
            </a:r>
            <a:endParaRPr lang="zh-CN" altLang="en-US"/>
          </a:p>
        </p:txBody>
      </p:sp>
      <p:sp>
        <p:nvSpPr>
          <p:cNvPr id="5016" name="Object 5016"/>
          <p:cNvSpPr txBox="1"/>
          <p:nvPr/>
        </p:nvSpPr>
        <p:spPr>
          <a:xfrm>
            <a:off x="9661980" y="7274612"/>
            <a:ext cx="45974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中级运营</a:t>
            </a:r>
            <a:endParaRPr lang="zh-CN" altLang="en-US"/>
          </a:p>
        </p:txBody>
      </p:sp>
      <p:sp>
        <p:nvSpPr>
          <p:cNvPr id="5017" name="Object 5017"/>
          <p:cNvSpPr txBox="1"/>
          <p:nvPr/>
        </p:nvSpPr>
        <p:spPr>
          <a:xfrm>
            <a:off x="16018330" y="8321975"/>
            <a:ext cx="4711700" cy="15620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16666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5年内能独立带领自己的项目团队，聚焦资源整合完成项目实施和交付工作。</a:t>
            </a:r>
            <a:endParaRPr lang="zh-CN" altLang="en-US"/>
          </a:p>
        </p:txBody>
      </p:sp>
      <p:sp>
        <p:nvSpPr>
          <p:cNvPr id="5018" name="Object 5018"/>
          <p:cNvSpPr txBox="1"/>
          <p:nvPr/>
        </p:nvSpPr>
        <p:spPr>
          <a:xfrm>
            <a:off x="15895497" y="7274612"/>
            <a:ext cx="47117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高级运营</a:t>
            </a:r>
            <a:endParaRPr lang="zh-CN" altLang="en-US"/>
          </a:p>
        </p:txBody>
      </p:sp>
      <p:sp>
        <p:nvSpPr>
          <p:cNvPr id="5019" name="Object 5019"/>
          <p:cNvSpPr txBox="1"/>
          <p:nvPr/>
        </p:nvSpPr>
        <p:spPr>
          <a:xfrm>
            <a:off x="4025516" y="4725999"/>
            <a:ext cx="29591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1</a:t>
            </a:r>
            <a:endParaRPr lang="zh-CN" altLang="en-US" sz="4600"/>
          </a:p>
          <a:p>
            <a:pPr algn="ctr">
              <a:lnSpc>
                <a:spcPct val="83333"/>
              </a:lnSpc>
            </a:pPr>
            <a:r>
              <a:rPr sz="46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Year</a:t>
            </a:r>
            <a:endParaRPr lang="zh-CN" altLang="en-US"/>
          </a:p>
        </p:txBody>
      </p:sp>
      <p:sp>
        <p:nvSpPr>
          <p:cNvPr id="5020" name="Object 5020"/>
          <p:cNvSpPr txBox="1"/>
          <p:nvPr/>
        </p:nvSpPr>
        <p:spPr>
          <a:xfrm>
            <a:off x="10322989" y="4725999"/>
            <a:ext cx="29591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3</a:t>
            </a:r>
            <a:endParaRPr lang="zh-CN" altLang="en-US" sz="4600"/>
          </a:p>
          <a:p>
            <a:pPr algn="ctr">
              <a:lnSpc>
                <a:spcPct val="83333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Year</a:t>
            </a:r>
            <a:endParaRPr lang="zh-CN" altLang="en-US"/>
          </a:p>
        </p:txBody>
      </p:sp>
      <p:sp>
        <p:nvSpPr>
          <p:cNvPr id="5021" name="Object 5021"/>
          <p:cNvSpPr txBox="1"/>
          <p:nvPr/>
        </p:nvSpPr>
        <p:spPr>
          <a:xfrm>
            <a:off x="16749189" y="4725999"/>
            <a:ext cx="29591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5</a:t>
            </a:r>
            <a:endParaRPr lang="zh-CN" altLang="en-US" sz="4600"/>
          </a:p>
          <a:p>
            <a:pPr algn="ctr">
              <a:lnSpc>
                <a:spcPct val="83333"/>
              </a:lnSpc>
            </a:pPr>
            <a:r>
              <a:rPr sz="46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Year</a:t>
            </a:r>
            <a:endParaRPr lang="zh-CN" altLang="en-US"/>
          </a:p>
        </p:txBody>
      </p:sp>
      <p:pic>
        <p:nvPicPr>
          <p:cNvPr id="5022" name="image 5022"/>
          <p:cNvPicPr>
            <a:picLocks noChangeAspect="1"/>
          </p:cNvPicPr>
          <p:nvPr/>
        </p:nvPicPr>
        <p:blipFill>
          <a:blip r:embed="rId5022">
                </a:blip>
          <a:srcRect/>
          <a:stretch>
            <a:fillRect/>
          </a:stretch>
        </p:blipFill>
        <p:spPr>
          <a:xfrm rot="0" flipV="0" flipH="0">
            <a:off x="0" y="13128471"/>
            <a:ext cx="12555671" cy="587528"/>
          </a:xfrm>
          <a:prstGeom prst="rect">
            <a:avLst/>
          </a:prstGeom>
        </p:spPr>
      </p:pic>
      <p:pic>
        <p:nvPicPr>
          <p:cNvPr id="5023" name="image 5023"/>
          <p:cNvPicPr>
            <a:picLocks noChangeAspect="1"/>
          </p:cNvPicPr>
          <p:nvPr/>
        </p:nvPicPr>
        <p:blipFill>
          <a:blip r:embed="rId5023">
                </a:blip>
          <a:srcRect/>
          <a:stretch>
            <a:fillRect/>
          </a:stretch>
        </p:blipFill>
        <p:spPr>
          <a:xfrm rot="0" flipV="0" flipH="0">
            <a:off x="12555671" y="13128471"/>
            <a:ext cx="11858601" cy="5875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1346200" y="1968500"/>
            <a:ext cx="1511300" cy="279400"/>
          </a:xfrm>
          <a:prstGeom prst="rect">
            <a:avLst/>
          </a:prstGeom>
        </p:spPr>
      </p:pic>
      <p:sp>
        <p:nvSpPr>
          <p:cNvPr id="602" name="Object 602"/>
          <p:cNvSpPr txBox="1"/>
          <p:nvPr/>
        </p:nvSpPr>
        <p:spPr>
          <a:xfrm>
            <a:off x="1244600" y="1226978"/>
            <a:ext cx="108712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0" dirty="0" smtClean="0" lang="zh-CN">
                <a:solidFill>
                  <a:srgbClr val="191817"/>
                </a:solidFill>
                <a:latin typeface="OPPOSans-B"/>
                <a:ea typeface="OPPOSans-B"/>
              </a:rPr>
              <a:t>季度关键词</a:t>
            </a:r>
            <a:endParaRPr lang="zh-CN" altLang="en-US"/>
          </a:p>
        </p:txBody>
      </p:sp>
      <p:grpSp>
        <p:nvGrpSpPr>
          <p:cNvPr id="603" name="组合 603"/>
          <p:cNvGrpSpPr/>
          <p:nvPr/>
        </p:nvGrpSpPr>
        <p:grpSpPr>
          <a:xfrm>
            <a:off x="12345216" y="3956324"/>
            <a:ext cx="2565922" cy="2565922"/>
            <a:chOff x="12345216" y="3956324"/>
            <a:chExt cx="2565922" cy="2565922"/>
          </a:xfrm>
        </p:grpSpPr>
        <p:pic>
          <p:nvPicPr>
            <p:cNvPr id="604" name="image 604"/>
            <p:cNvPicPr>
              <a:picLocks noChangeAspect="1"/>
            </p:cNvPicPr>
            <p:nvPr/>
          </p:nvPicPr>
          <p:blipFill>
            <a:blip r:embed="rId604">
                </a:blip>
            <a:srcRect/>
            <a:stretch>
              <a:fillRect/>
            </a:stretch>
          </p:blipFill>
          <p:spPr>
            <a:xfrm rot="0" flipV="0" flipH="0">
              <a:off x="12345216" y="3956324"/>
              <a:ext cx="2565922" cy="2565922"/>
            </a:xfrm>
            <a:prstGeom prst="rect">
              <a:avLst/>
            </a:prstGeom>
          </p:spPr>
        </p:pic>
        <p:sp>
          <p:nvSpPr>
            <p:cNvPr id="605" name="Object 605"/>
            <p:cNvSpPr txBox="1"/>
            <p:nvPr/>
          </p:nvSpPr>
          <p:spPr>
            <a:xfrm>
              <a:off x="12470644" y="4672541"/>
              <a:ext cx="2314001" cy="1193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5930" i="0" b="0" spc="-99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目标</a:t>
              </a:r>
              <a:r>
                <a:rPr sz="2760" i="0" b="0" spc="-99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Target</a:t>
              </a:r>
              <a:endParaRPr lang="zh-CN" altLang="en-US"/>
            </a:p>
          </p:txBody>
        </p:sp>
      </p:grpSp>
      <p:grpSp>
        <p:nvGrpSpPr>
          <p:cNvPr id="607" name="组合 607"/>
          <p:cNvGrpSpPr/>
          <p:nvPr/>
        </p:nvGrpSpPr>
        <p:grpSpPr>
          <a:xfrm>
            <a:off x="7331324" y="4290663"/>
            <a:ext cx="4188491" cy="4188491"/>
            <a:chOff x="7331324" y="4290663"/>
            <a:chExt cx="4188491" cy="4188491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08">
                </a:blip>
            <a:srcRect/>
            <a:stretch>
              <a:fillRect/>
            </a:stretch>
          </p:blipFill>
          <p:spPr>
            <a:xfrm rot="0" flipV="0" flipH="0">
              <a:off x="7331324" y="4290663"/>
              <a:ext cx="4188491" cy="4188491"/>
            </a:xfrm>
            <a:prstGeom prst="rect">
              <a:avLst/>
            </a:prstGeom>
          </p:spPr>
        </p:pic>
        <p:sp>
          <p:nvSpPr>
            <p:cNvPr id="609" name="Object 609"/>
            <p:cNvSpPr txBox="1"/>
            <p:nvPr/>
          </p:nvSpPr>
          <p:spPr>
            <a:xfrm>
              <a:off x="7632346" y="5271019"/>
              <a:ext cx="3424291" cy="1892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9300" i="0" b="0" spc="-99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创新</a:t>
              </a:r>
              <a:r>
                <a:rPr sz="4250" i="0" b="0" spc="-99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Innovation</a:t>
              </a:r>
              <a:endParaRPr lang="zh-CN" altLang="en-US"/>
            </a:p>
          </p:txBody>
        </p:sp>
      </p:grpSp>
      <p:pic>
        <p:nvPicPr>
          <p:cNvPr id="6011" name="image 6011"/>
          <p:cNvPicPr>
            <a:picLocks noChangeAspect="1"/>
          </p:cNvPicPr>
          <p:nvPr/>
        </p:nvPicPr>
        <p:blipFill>
          <a:blip r:embed="rId6011">
            <a:alphaModFix amt="60000"/>
          </a:blip>
          <a:srcRect/>
          <a:stretch>
            <a:fillRect/>
          </a:stretch>
        </p:blipFill>
        <p:spPr>
          <a:xfrm rot="0" flipV="0" flipH="0">
            <a:off x="12126174" y="3737228"/>
            <a:ext cx="465387" cy="465387"/>
          </a:xfrm>
          <a:prstGeom prst="rect">
            <a:avLst/>
          </a:prstGeom>
        </p:spPr>
      </p:pic>
      <p:pic>
        <p:nvPicPr>
          <p:cNvPr id="6012" name="image 6012"/>
          <p:cNvPicPr>
            <a:picLocks noChangeAspect="1"/>
          </p:cNvPicPr>
          <p:nvPr/>
        </p:nvPicPr>
        <p:blipFill>
          <a:blip r:embed="rId6012">
            <a:alphaModFix amt="60000"/>
          </a:blip>
          <a:srcRect/>
          <a:stretch>
            <a:fillRect/>
          </a:stretch>
        </p:blipFill>
        <p:spPr>
          <a:xfrm rot="0" flipV="0" flipH="0">
            <a:off x="14402802" y="10315550"/>
            <a:ext cx="628902" cy="628902"/>
          </a:xfrm>
          <a:prstGeom prst="rect">
            <a:avLst/>
          </a:prstGeom>
        </p:spPr>
      </p:pic>
      <p:pic>
        <p:nvPicPr>
          <p:cNvPr id="6013" name="image 6013"/>
          <p:cNvPicPr>
            <a:picLocks noChangeAspect="1"/>
          </p:cNvPicPr>
          <p:nvPr/>
        </p:nvPicPr>
        <p:blipFill>
          <a:blip r:embed="rId6013">
            <a:alphaModFix amt="38039"/>
          </a:blip>
          <a:srcRect/>
          <a:stretch>
            <a:fillRect/>
          </a:stretch>
        </p:blipFill>
        <p:spPr>
          <a:xfrm rot="0" flipV="0" flipH="0">
            <a:off x="4000751" y="5586202"/>
            <a:ext cx="704370" cy="704370"/>
          </a:xfrm>
          <a:prstGeom prst="rect">
            <a:avLst/>
          </a:prstGeom>
        </p:spPr>
      </p:pic>
      <p:grpSp>
        <p:nvGrpSpPr>
          <p:cNvPr id="6014" name="组合 6014"/>
          <p:cNvGrpSpPr/>
          <p:nvPr/>
        </p:nvGrpSpPr>
        <p:grpSpPr>
          <a:xfrm>
            <a:off x="18213953" y="6932054"/>
            <a:ext cx="2993577" cy="2993576"/>
            <a:chOff x="18213953" y="6932054"/>
            <a:chExt cx="2993577" cy="2993576"/>
          </a:xfrm>
        </p:grpSpPr>
        <p:pic>
          <p:nvPicPr>
            <p:cNvPr id="6015" name="image 6015"/>
            <p:cNvPicPr>
              <a:picLocks noChangeAspect="1"/>
            </p:cNvPicPr>
            <p:nvPr/>
          </p:nvPicPr>
          <p:blipFill>
            <a:blip r:embed="rId6015">
                </a:blip>
            <a:srcRect/>
            <a:stretch>
              <a:fillRect/>
            </a:stretch>
          </p:blipFill>
          <p:spPr>
            <a:xfrm rot="0" flipV="0" flipH="0">
              <a:off x="18213954" y="6932054"/>
              <a:ext cx="2993576" cy="2993576"/>
            </a:xfrm>
            <a:prstGeom prst="rect">
              <a:avLst/>
            </a:prstGeom>
          </p:spPr>
        </p:pic>
        <p:sp>
          <p:nvSpPr>
            <p:cNvPr id="6016" name="Object 6016"/>
            <p:cNvSpPr txBox="1"/>
            <p:nvPr/>
          </p:nvSpPr>
          <p:spPr>
            <a:xfrm>
              <a:off x="18213953" y="7698583"/>
              <a:ext cx="2993576" cy="1295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6430" i="0" b="0" spc="-99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转型</a:t>
              </a:r>
              <a:r>
                <a:rPr sz="2960" i="0" b="0" spc="-99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Transition</a:t>
              </a:r>
              <a:endParaRPr lang="zh-CN" altLang="en-US"/>
            </a:p>
          </p:txBody>
        </p:sp>
      </p:grpSp>
      <p:grpSp>
        <p:nvGrpSpPr>
          <p:cNvPr id="6018" name="组合 6018"/>
          <p:cNvGrpSpPr/>
          <p:nvPr/>
        </p:nvGrpSpPr>
        <p:grpSpPr>
          <a:xfrm>
            <a:off x="18388553" y="4668004"/>
            <a:ext cx="1811241" cy="1811239"/>
            <a:chOff x="18388553" y="4668004"/>
            <a:chExt cx="1811241" cy="1811239"/>
          </a:xfrm>
        </p:grpSpPr>
        <p:pic>
          <p:nvPicPr>
            <p:cNvPr id="6019" name="image 6019"/>
            <p:cNvPicPr>
              <a:picLocks noChangeAspect="1"/>
            </p:cNvPicPr>
            <p:nvPr/>
          </p:nvPicPr>
          <p:blipFill>
            <a:blip r:embed="rId6019">
                </a:blip>
            <a:srcRect/>
            <a:stretch>
              <a:fillRect/>
            </a:stretch>
          </p:blipFill>
          <p:spPr>
            <a:xfrm rot="0" flipV="0" flipH="0">
              <a:off x="18388554" y="4668004"/>
              <a:ext cx="1811239" cy="1811239"/>
            </a:xfrm>
            <a:prstGeom prst="rect">
              <a:avLst/>
            </a:prstGeom>
          </p:spPr>
        </p:pic>
        <p:sp>
          <p:nvSpPr>
            <p:cNvPr id="6020" name="Object 6020"/>
            <p:cNvSpPr txBox="1"/>
            <p:nvPr/>
          </p:nvSpPr>
          <p:spPr>
            <a:xfrm>
              <a:off x="18388553" y="5220707"/>
              <a:ext cx="1811239" cy="71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3360" i="0" b="0" spc="-99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勇气</a:t>
              </a:r>
              <a:p>
                <a:pPr algn="ctr">
                  <a:br>
                    <a:rPr lang="en-US" altLang="zh-CN" dirty="0"/>
                  </a:br>
                </a:pPr>
                <a:endParaRPr lang="zh-CN" altLang="en-US" dirty="0" sz="1480"/>
              </a:p>
              <a:endParaRPr lang="zh-CN" altLang="en-US" sz="1480"/>
            </a:p>
            <a:p>
              <a:pPr algn="ctr">
                <a:lnSpc>
                  <a:spcPct val="91666"/>
                </a:lnSpc>
              </a:pPr>
              <a:p>
                <a:pPr algn="ctr">
                  <a:br>
                    <a:rPr lang="en-US" altLang="zh-CN" dirty="0"/>
                  </a:br>
                </a:pPr>
                <a:endParaRPr lang="zh-CN" altLang="en-US" dirty="0" sz="1480"/>
              </a:p>
              <a:r>
                <a:rPr sz="1770" i="0" b="0" spc="-99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Courage</a:t>
              </a:r>
              <a:endParaRPr lang="zh-CN" altLang="en-US"/>
            </a:p>
          </p:txBody>
        </p:sp>
      </p:grpSp>
      <p:grpSp>
        <p:nvGrpSpPr>
          <p:cNvPr id="6022" name="组合 6022"/>
          <p:cNvGrpSpPr/>
          <p:nvPr/>
        </p:nvGrpSpPr>
        <p:grpSpPr>
          <a:xfrm>
            <a:off x="17056770" y="6597117"/>
            <a:ext cx="1685460" cy="1685459"/>
            <a:chOff x="17056770" y="6597117"/>
            <a:chExt cx="1685460" cy="1685459"/>
          </a:xfrm>
        </p:grpSpPr>
        <p:pic>
          <p:nvPicPr>
            <p:cNvPr id="6023" name="image 6023"/>
            <p:cNvPicPr>
              <a:picLocks noChangeAspect="1"/>
            </p:cNvPicPr>
            <p:nvPr/>
          </p:nvPicPr>
          <p:blipFill>
            <a:blip r:embed="rId6023">
                </a:blip>
            <a:srcRect/>
            <a:stretch>
              <a:fillRect/>
            </a:stretch>
          </p:blipFill>
          <p:spPr>
            <a:xfrm rot="0" flipV="0" flipH="0">
              <a:off x="17056771" y="6597117"/>
              <a:ext cx="1685459" cy="1685459"/>
            </a:xfrm>
            <a:prstGeom prst="rect">
              <a:avLst/>
            </a:prstGeom>
          </p:spPr>
        </p:pic>
        <p:sp>
          <p:nvSpPr>
            <p:cNvPr id="6024" name="Object 6024"/>
            <p:cNvSpPr txBox="1"/>
            <p:nvPr/>
          </p:nvSpPr>
          <p:spPr>
            <a:xfrm>
              <a:off x="17056770" y="7112086"/>
              <a:ext cx="1685459" cy="647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3260" i="0" b="0" spc="-99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奋斗</a:t>
              </a:r>
              <a:r>
                <a:rPr sz="1480" i="0" b="0" spc="-99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Struggle</a:t>
              </a:r>
              <a:endParaRPr lang="zh-CN" altLang="en-US"/>
            </a:p>
          </p:txBody>
        </p:sp>
      </p:grpSp>
      <p:grpSp>
        <p:nvGrpSpPr>
          <p:cNvPr id="6026" name="组合 6026"/>
          <p:cNvGrpSpPr/>
          <p:nvPr/>
        </p:nvGrpSpPr>
        <p:grpSpPr>
          <a:xfrm>
            <a:off x="14666941" y="7925720"/>
            <a:ext cx="2465298" cy="2465298"/>
            <a:chOff x="14666941" y="7925720"/>
            <a:chExt cx="2465298" cy="2465298"/>
          </a:xfrm>
        </p:grpSpPr>
        <p:pic>
          <p:nvPicPr>
            <p:cNvPr id="6027" name="image 6027"/>
            <p:cNvPicPr>
              <a:picLocks noChangeAspect="1"/>
            </p:cNvPicPr>
            <p:nvPr/>
          </p:nvPicPr>
          <p:blipFill>
            <a:blip r:embed="rId6027">
                </a:blip>
            <a:srcRect/>
            <a:stretch>
              <a:fillRect/>
            </a:stretch>
          </p:blipFill>
          <p:spPr>
            <a:xfrm rot="0" flipV="0" flipH="0">
              <a:off x="14666941" y="7925720"/>
              <a:ext cx="2465298" cy="2465298"/>
            </a:xfrm>
            <a:prstGeom prst="rect">
              <a:avLst/>
            </a:prstGeom>
          </p:spPr>
        </p:pic>
        <p:sp>
          <p:nvSpPr>
            <p:cNvPr id="6028" name="Object 6028"/>
            <p:cNvSpPr txBox="1"/>
            <p:nvPr/>
          </p:nvSpPr>
          <p:spPr>
            <a:xfrm>
              <a:off x="14717264" y="8465845"/>
              <a:ext cx="2414973" cy="1193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5930" i="0" b="0" spc="-99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梦想</a:t>
              </a:r>
              <a:r>
                <a:rPr sz="2760" i="0" b="0" spc="-99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Dreams</a:t>
              </a:r>
              <a:endParaRPr lang="zh-CN" altLang="en-US"/>
            </a:p>
          </p:txBody>
        </p:sp>
      </p:grpSp>
      <p:grpSp>
        <p:nvGrpSpPr>
          <p:cNvPr id="6030" name="组合 6030"/>
          <p:cNvGrpSpPr/>
          <p:nvPr/>
        </p:nvGrpSpPr>
        <p:grpSpPr>
          <a:xfrm>
            <a:off x="9572835" y="7216311"/>
            <a:ext cx="4188491" cy="4188491"/>
            <a:chOff x="9572835" y="7216311"/>
            <a:chExt cx="4188491" cy="4188491"/>
          </a:xfrm>
        </p:grpSpPr>
        <p:pic>
          <p:nvPicPr>
            <p:cNvPr id="6031" name="image 6031"/>
            <p:cNvPicPr>
              <a:picLocks noChangeAspect="1"/>
            </p:cNvPicPr>
            <p:nvPr/>
          </p:nvPicPr>
          <p:blipFill>
            <a:blip r:embed="rId6031">
                </a:blip>
            <a:srcRect/>
            <a:stretch>
              <a:fillRect/>
            </a:stretch>
          </p:blipFill>
          <p:spPr>
            <a:xfrm rot="0" flipV="0" flipH="0">
              <a:off x="9572835" y="7216311"/>
              <a:ext cx="4188491" cy="4188491"/>
            </a:xfrm>
            <a:prstGeom prst="rect">
              <a:avLst/>
            </a:prstGeom>
          </p:spPr>
        </p:pic>
        <p:sp>
          <p:nvSpPr>
            <p:cNvPr id="6032" name="Object 6032"/>
            <p:cNvSpPr txBox="1"/>
            <p:nvPr/>
          </p:nvSpPr>
          <p:spPr>
            <a:xfrm>
              <a:off x="9616705" y="8397917"/>
              <a:ext cx="4144619" cy="1892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9300" i="0" b="0" spc="-99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焦虑</a:t>
              </a:r>
              <a:r>
                <a:rPr sz="4250" i="0" b="0" spc="-99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Anxiety</a:t>
              </a:r>
              <a:endParaRPr lang="zh-CN" altLang="en-US"/>
            </a:p>
          </p:txBody>
        </p:sp>
      </p:grpSp>
      <p:grpSp>
        <p:nvGrpSpPr>
          <p:cNvPr id="6034" name="组合 6034"/>
          <p:cNvGrpSpPr/>
          <p:nvPr/>
        </p:nvGrpSpPr>
        <p:grpSpPr>
          <a:xfrm>
            <a:off x="11725730" y="3737228"/>
            <a:ext cx="4653886" cy="4653886"/>
            <a:chOff x="11725730" y="3737228"/>
            <a:chExt cx="4653886" cy="4653886"/>
          </a:xfrm>
        </p:grpSpPr>
        <p:pic>
          <p:nvPicPr>
            <p:cNvPr id="6035" name="image 6035"/>
            <p:cNvPicPr>
              <a:picLocks noChangeAspect="1"/>
            </p:cNvPicPr>
            <p:nvPr/>
          </p:nvPicPr>
          <p:blipFill>
            <a:blip r:embed="rId6035">
                </a:blip>
            <a:srcRect/>
            <a:stretch>
              <a:fillRect/>
            </a:stretch>
          </p:blipFill>
          <p:spPr>
            <a:xfrm rot="0" flipV="0" flipH="0">
              <a:off x="11725730" y="3737228"/>
              <a:ext cx="4653886" cy="4653886"/>
            </a:xfrm>
            <a:prstGeom prst="rect">
              <a:avLst/>
            </a:prstGeom>
          </p:spPr>
        </p:pic>
        <p:sp>
          <p:nvSpPr>
            <p:cNvPr id="6036" name="Object 6036"/>
            <p:cNvSpPr txBox="1"/>
            <p:nvPr/>
          </p:nvSpPr>
          <p:spPr>
            <a:xfrm>
              <a:off x="11951812" y="4974738"/>
              <a:ext cx="4288045" cy="2082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10320" i="0" b="0" spc="-110" dirty="0" smtClean="0" lang="zh-CN">
                  <a:solidFill>
                    <a:srgbClr val="000000"/>
                  </a:solidFill>
                  <a:latin typeface="OPPOSans-H"/>
                  <a:ea typeface="OPPOSans-H"/>
                </a:rPr>
                <a:t>产品</a:t>
              </a:r>
              <a:r>
                <a:rPr sz="4720" i="0" b="0" spc="-11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Products</a:t>
              </a:r>
              <a:endParaRPr lang="zh-CN" altLang="en-US"/>
            </a:p>
          </p:txBody>
        </p:sp>
      </p:grpSp>
      <p:grpSp>
        <p:nvGrpSpPr>
          <p:cNvPr id="6038" name="组合 6038"/>
          <p:cNvGrpSpPr/>
          <p:nvPr/>
        </p:nvGrpSpPr>
        <p:grpSpPr>
          <a:xfrm>
            <a:off x="5545240" y="3309574"/>
            <a:ext cx="1786083" cy="1786083"/>
            <a:chOff x="5545240" y="3309574"/>
            <a:chExt cx="1786083" cy="1786083"/>
          </a:xfrm>
        </p:grpSpPr>
        <p:pic>
          <p:nvPicPr>
            <p:cNvPr id="6039" name="image 6039"/>
            <p:cNvPicPr>
              <a:picLocks noChangeAspect="1"/>
            </p:cNvPicPr>
            <p:nvPr/>
          </p:nvPicPr>
          <p:blipFill>
            <a:blip r:embed="rId6039">
                </a:blip>
            <a:srcRect/>
            <a:stretch>
              <a:fillRect/>
            </a:stretch>
          </p:blipFill>
          <p:spPr>
            <a:xfrm rot="0" flipV="0" flipH="0">
              <a:off x="5545240" y="3309574"/>
              <a:ext cx="1786083" cy="1786083"/>
            </a:xfrm>
            <a:prstGeom prst="rect">
              <a:avLst/>
            </a:prstGeom>
          </p:spPr>
        </p:pic>
        <p:sp>
          <p:nvSpPr>
            <p:cNvPr id="6040" name="Object 6040"/>
            <p:cNvSpPr txBox="1"/>
            <p:nvPr/>
          </p:nvSpPr>
          <p:spPr>
            <a:xfrm>
              <a:off x="5713685" y="3774231"/>
              <a:ext cx="1449193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3750" i="0" b="0" spc="-99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冰火</a:t>
              </a:r>
              <a:p>
                <a:pPr algn="ctr">
                  <a:br>
                    <a:rPr lang="en-US" altLang="zh-CN" dirty="0"/>
                  </a:br>
                </a:pPr>
                <a:endParaRPr lang="zh-CN" altLang="en-US" dirty="0" sz="1480"/>
              </a:p>
              <a:endParaRPr lang="zh-CN" altLang="en-US" sz="1480"/>
            </a:p>
            <a:p>
              <a:pPr algn="ctr">
                <a:lnSpc>
                  <a:spcPct val="91666"/>
                </a:lnSpc>
              </a:pPr>
              <a:p>
                <a:pPr algn="ctr">
                  <a:br>
                    <a:rPr lang="en-US" altLang="zh-CN" dirty="0"/>
                  </a:br>
                </a:pPr>
                <a:endParaRPr lang="zh-CN" altLang="en-US" dirty="0" sz="1480"/>
              </a:p>
              <a:r>
                <a:rPr sz="1770" i="0" b="0" spc="-99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Fire and ice</a:t>
              </a:r>
              <a:endParaRPr lang="zh-CN" altLang="en-US"/>
            </a:p>
          </p:txBody>
        </p:sp>
      </p:grpSp>
      <p:grpSp>
        <p:nvGrpSpPr>
          <p:cNvPr id="6042" name="组合 6042"/>
          <p:cNvGrpSpPr/>
          <p:nvPr/>
        </p:nvGrpSpPr>
        <p:grpSpPr>
          <a:xfrm>
            <a:off x="5339324" y="5397531"/>
            <a:ext cx="1786084" cy="1786083"/>
            <a:chOff x="5339324" y="5397531"/>
            <a:chExt cx="1786084" cy="1786083"/>
          </a:xfrm>
        </p:grpSpPr>
        <p:pic>
          <p:nvPicPr>
            <p:cNvPr id="6043" name="image 6043"/>
            <p:cNvPicPr>
              <a:picLocks noChangeAspect="1"/>
            </p:cNvPicPr>
            <p:nvPr/>
          </p:nvPicPr>
          <p:blipFill>
            <a:blip r:embed="rId6043">
                </a:blip>
            <a:srcRect/>
            <a:stretch>
              <a:fillRect/>
            </a:stretch>
          </p:blipFill>
          <p:spPr>
            <a:xfrm rot="0" flipV="0" flipH="0">
              <a:off x="5339325" y="5397531"/>
              <a:ext cx="1786083" cy="1786083"/>
            </a:xfrm>
            <a:prstGeom prst="rect">
              <a:avLst/>
            </a:prstGeom>
          </p:spPr>
        </p:pic>
        <p:sp>
          <p:nvSpPr>
            <p:cNvPr id="6044" name="Object 6044"/>
            <p:cNvSpPr txBox="1"/>
            <p:nvPr/>
          </p:nvSpPr>
          <p:spPr>
            <a:xfrm>
              <a:off x="5339324" y="5950234"/>
              <a:ext cx="1786083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3750" i="0" b="0" spc="-99" dirty="0" smtClean="0" lang="zh-CN">
                  <a:solidFill>
                    <a:srgbClr val="000000"/>
                  </a:solidFill>
                  <a:latin typeface="OPPOSans-H"/>
                  <a:ea typeface="OPPOSans-H"/>
                </a:rPr>
                <a:t>美好</a:t>
              </a:r>
              <a:p>
                <a:pPr algn="ctr">
                  <a:br>
                    <a:rPr lang="en-US" altLang="zh-CN" dirty="0"/>
                  </a:br>
                </a:pPr>
                <a:endParaRPr lang="zh-CN" altLang="en-US" dirty="0" sz="1480"/>
              </a:p>
              <a:endParaRPr lang="zh-CN" altLang="en-US" sz="1480"/>
            </a:p>
            <a:p>
              <a:pPr algn="ctr">
                <a:lnSpc>
                  <a:spcPct val="91666"/>
                </a:lnSpc>
              </a:pPr>
              <a:p>
                <a:pPr algn="ctr">
                  <a:br>
                    <a:rPr lang="en-US" altLang="zh-CN" dirty="0"/>
                  </a:br>
                </a:pPr>
                <a:endParaRPr lang="zh-CN" altLang="en-US" dirty="0" sz="1480"/>
              </a:p>
              <a:r>
                <a:rPr sz="1770" i="0" b="0" spc="-99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Beautiful</a:t>
              </a:r>
              <a:endParaRPr lang="zh-CN" altLang="en-US"/>
            </a:p>
          </p:txBody>
        </p:sp>
      </p:grpSp>
      <p:grpSp>
        <p:nvGrpSpPr>
          <p:cNvPr id="6046" name="组合 6046"/>
          <p:cNvGrpSpPr/>
          <p:nvPr/>
        </p:nvGrpSpPr>
        <p:grpSpPr>
          <a:xfrm>
            <a:off x="6264800" y="8738256"/>
            <a:ext cx="2666559" cy="2666547"/>
            <a:chOff x="6264800" y="8738256"/>
            <a:chExt cx="2666559" cy="2666547"/>
          </a:xfrm>
        </p:grpSpPr>
        <p:pic>
          <p:nvPicPr>
            <p:cNvPr id="6047" name="image 6047"/>
            <p:cNvPicPr>
              <a:picLocks noChangeAspect="1"/>
            </p:cNvPicPr>
            <p:nvPr/>
          </p:nvPicPr>
          <p:blipFill>
            <a:blip r:embed="rId6047">
                </a:blip>
            <a:srcRect/>
            <a:stretch>
              <a:fillRect/>
            </a:stretch>
          </p:blipFill>
          <p:spPr>
            <a:xfrm rot="0" flipV="0" flipH="0">
              <a:off x="6264801" y="8738256"/>
              <a:ext cx="2666547" cy="2666547"/>
            </a:xfrm>
            <a:prstGeom prst="rect">
              <a:avLst/>
            </a:prstGeom>
          </p:spPr>
        </p:pic>
        <p:sp>
          <p:nvSpPr>
            <p:cNvPr id="6048" name="Object 6048"/>
            <p:cNvSpPr txBox="1"/>
            <p:nvPr/>
          </p:nvSpPr>
          <p:spPr>
            <a:xfrm>
              <a:off x="6264800" y="9391583"/>
              <a:ext cx="2666559" cy="1193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5930" i="0" b="0" spc="-99" dirty="0" smtClean="0" lang="zh-CN">
                  <a:solidFill>
                    <a:srgbClr val="000000"/>
                  </a:solidFill>
                  <a:latin typeface="OPPOSans-H"/>
                  <a:ea typeface="OPPOSans-H"/>
                </a:rPr>
                <a:t>运营</a:t>
              </a:r>
              <a:r>
                <a:rPr sz="2760" i="0" b="0" spc="-99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Operation</a:t>
              </a:r>
              <a:endParaRPr lang="zh-CN" altLang="en-US"/>
            </a:p>
          </p:txBody>
        </p:sp>
      </p:grpSp>
      <p:grpSp>
        <p:nvGrpSpPr>
          <p:cNvPr id="6050" name="组合 6050"/>
          <p:cNvGrpSpPr/>
          <p:nvPr/>
        </p:nvGrpSpPr>
        <p:grpSpPr>
          <a:xfrm>
            <a:off x="2719268" y="6753843"/>
            <a:ext cx="3006167" cy="3006154"/>
            <a:chOff x="2719268" y="6753843"/>
            <a:chExt cx="3006167" cy="3006154"/>
          </a:xfrm>
        </p:grpSpPr>
        <p:pic>
          <p:nvPicPr>
            <p:cNvPr id="6051" name="image 6051"/>
            <p:cNvPicPr>
              <a:picLocks noChangeAspect="1"/>
            </p:cNvPicPr>
            <p:nvPr/>
          </p:nvPicPr>
          <p:blipFill>
            <a:blip r:embed="rId6051">
                </a:blip>
            <a:srcRect/>
            <a:stretch>
              <a:fillRect/>
            </a:stretch>
          </p:blipFill>
          <p:spPr>
            <a:xfrm rot="0" flipV="0" flipH="0">
              <a:off x="2719270" y="6753843"/>
              <a:ext cx="3006154" cy="3006154"/>
            </a:xfrm>
            <a:prstGeom prst="rect">
              <a:avLst/>
            </a:prstGeom>
          </p:spPr>
        </p:pic>
        <p:sp>
          <p:nvSpPr>
            <p:cNvPr id="6052" name="Object 6052"/>
            <p:cNvSpPr txBox="1"/>
            <p:nvPr/>
          </p:nvSpPr>
          <p:spPr>
            <a:xfrm>
              <a:off x="2719268" y="7671309"/>
              <a:ext cx="3006167" cy="1193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91666"/>
                </a:lnSpc>
              </a:pPr>
              <a:r>
                <a:rPr sz="5930" i="0" b="0" spc="-99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服务</a:t>
              </a:r>
              <a:r>
                <a:rPr sz="2760" i="0" b="0" spc="-99" dirty="0" smtClean="0" lang="zh-CN">
                  <a:solidFill>
                    <a:srgbClr val="FFFFFF"/>
                  </a:solidFill>
                  <a:latin typeface="OPPOSans-R"/>
                  <a:ea typeface="OPPOSans-R"/>
                </a:rPr>
                <a:t>Services</a:t>
              </a:r>
              <a:endParaRPr lang="zh-CN" altLang="en-US"/>
            </a:p>
          </p:txBody>
        </p:sp>
      </p:grpSp>
      <p:pic>
        <p:nvPicPr>
          <p:cNvPr id="6054" name="image 6054"/>
          <p:cNvPicPr>
            <a:picLocks noChangeAspect="1"/>
          </p:cNvPicPr>
          <p:nvPr/>
        </p:nvPicPr>
        <p:blipFill>
          <a:blip r:embed="rId6054">
                </a:blip>
          <a:srcRect/>
          <a:stretch>
            <a:fillRect/>
          </a:stretch>
        </p:blipFill>
        <p:spPr>
          <a:xfrm rot="0" flipV="0" flipH="0">
            <a:off x="0" y="13128471"/>
            <a:ext cx="12555671" cy="587528"/>
          </a:xfrm>
          <a:prstGeom prst="rect">
            <a:avLst/>
          </a:prstGeom>
        </p:spPr>
      </p:pic>
      <p:pic>
        <p:nvPicPr>
          <p:cNvPr id="6055" name="image 6055"/>
          <p:cNvPicPr>
            <a:picLocks noChangeAspect="1"/>
          </p:cNvPicPr>
          <p:nvPr/>
        </p:nvPicPr>
        <p:blipFill>
          <a:blip r:embed="rId6055">
                </a:blip>
          <a:srcRect/>
          <a:stretch>
            <a:fillRect/>
          </a:stretch>
        </p:blipFill>
        <p:spPr>
          <a:xfrm rot="0" flipV="0" flipH="0">
            <a:off x="12555671" y="13128471"/>
            <a:ext cx="11858601" cy="587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1346200" y="1968500"/>
            <a:ext cx="1511300" cy="279400"/>
          </a:xfrm>
          <a:prstGeom prst="rect">
            <a:avLst/>
          </a:prstGeom>
        </p:spPr>
      </p:pic>
      <p:sp>
        <p:nvSpPr>
          <p:cNvPr id="702" name="Object 702"/>
          <p:cNvSpPr txBox="1"/>
          <p:nvPr/>
        </p:nvSpPr>
        <p:spPr>
          <a:xfrm>
            <a:off x="1244600" y="1226978"/>
            <a:ext cx="108712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4166"/>
              </a:lnSpc>
            </a:pPr>
            <a:r>
              <a:rPr sz="6000" i="0" b="0" dirty="0" smtClean="0" lang="zh-CN">
                <a:solidFill>
                  <a:srgbClr val="191817"/>
                </a:solidFill>
                <a:latin typeface="OPPOSans-B"/>
                <a:ea typeface="OPPOSans-B"/>
              </a:rPr>
              <a:t>数据复盘</a:t>
            </a:r>
            <a:endParaRPr lang="zh-CN" altLang="en-US"/>
          </a:p>
        </p:txBody>
      </p:sp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13241197" y="3275155"/>
            <a:ext cx="9038631" cy="7701302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1575443" y="3275155"/>
            <a:ext cx="11934530" cy="6681719"/>
          </a:xfrm>
          <a:prstGeom prst="rect">
            <a:avLst/>
          </a:prstGeom>
        </p:spPr>
      </p:pic>
      <p:sp>
        <p:nvSpPr>
          <p:cNvPr id="705" name="Object 705"/>
          <p:cNvSpPr txBox="1"/>
          <p:nvPr/>
        </p:nvSpPr>
        <p:spPr>
          <a:xfrm>
            <a:off x="2755900" y="10618040"/>
            <a:ext cx="1082963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4224"/>
              </a:lnSpc>
            </a:pPr>
            <a:r>
              <a:rPr sz="3000" i="0" b="0" dirty="0" smtClean="0" lang="zh-CN">
                <a:solidFill>
                  <a:srgbClr val="686868"/>
                </a:solidFill>
                <a:latin typeface="OPPOSans-R"/>
                <a:ea typeface="OPPOSans-R"/>
              </a:rPr>
              <a:t>这个月的目标逼近目标，但尚未达成；</a:t>
            </a:r>
            <a:endParaRPr lang="zh-CN" altLang="en-US" sz="3000"/>
          </a:p>
          <a:p>
            <a:pPr algn="l">
              <a:lnSpc>
                <a:spcPct val="124224"/>
              </a:lnSpc>
            </a:pPr>
            <a:r>
              <a:rPr sz="3000" i="0" b="0" dirty="0" smtClean="0" lang="zh-CN">
                <a:solidFill>
                  <a:srgbClr val="686868"/>
                </a:solidFill>
                <a:latin typeface="OPPOSans-R"/>
                <a:ea typeface="OPPOSans-R"/>
              </a:rPr>
              <a:t>可能是因为公号主笔请病假，缺少了一篇引流文章。</a:t>
            </a:r>
            <a:endParaRPr lang="zh-CN" altLang="en-US"/>
          </a:p>
        </p:txBody>
      </p:sp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0" y="13128471"/>
            <a:ext cx="12555671" cy="587528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2555671" y="13128471"/>
            <a:ext cx="11858601" cy="587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E3E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-12700" y="-12700"/>
            <a:ext cx="24409400" cy="9436100"/>
            <a:chOff x="-12700" y="-12700"/>
            <a:chExt cx="24409400" cy="9436100"/>
          </a:xfrm>
        </p:grpSpPr>
        <p:pic>
          <p:nvPicPr>
            <p:cNvPr id="802" name="image 802"/>
            <p:cNvPicPr>
              <a:picLocks noChangeAspect="1"/>
            </p:cNvPicPr>
            <p:nvPr/>
          </p:nvPicPr>
          <p:blipFill>
            <a:blip r:embed="rId802">
                </a:blip>
            <a:srcRect/>
            <a:stretch>
              <a:fillRect/>
            </a:stretch>
          </p:blipFill>
          <p:spPr>
            <a:xfrm rot="0" flipV="0" flipH="0">
              <a:off x="-12700" y="-12700"/>
              <a:ext cx="24409400" cy="9436100"/>
            </a:xfrm>
            <a:prstGeom prst="rect">
              <a:avLst/>
            </a:prstGeom>
          </p:spPr>
        </p:pic>
        <p:pic>
          <p:nvPicPr>
            <p:cNvPr id="803" name="image 803"/>
            <p:cNvPicPr>
              <a:picLocks noChangeAspect="1"/>
            </p:cNvPicPr>
            <p:nvPr/>
          </p:nvPicPr>
          <p:blipFill>
            <a:blip r:embed="rId803">
                </a:blip>
            <a:srcRect/>
            <a:stretch>
              <a:fillRect/>
            </a:stretch>
          </p:blipFill>
          <p:spPr>
            <a:xfrm rot="0" flipV="0" flipH="0">
              <a:off x="-12700" y="-12700"/>
              <a:ext cx="24409400" cy="9194800"/>
            </a:xfrm>
            <a:prstGeom prst="rect">
              <a:avLst/>
            </a:prstGeom>
          </p:spPr>
        </p:pic>
      </p:grpSp>
      <p:grpSp>
        <p:nvGrpSpPr>
          <p:cNvPr id="804" name="组合 804"/>
          <p:cNvGrpSpPr/>
          <p:nvPr/>
        </p:nvGrpSpPr>
        <p:grpSpPr>
          <a:xfrm>
            <a:off x="-1714500" y="-12700"/>
            <a:ext cx="10515600" cy="7239000"/>
            <a:chOff x="-1714500" y="-12700"/>
            <a:chExt cx="10515600" cy="7239000"/>
          </a:xfrm>
        </p:grpSpPr>
        <p:pic>
          <p:nvPicPr>
            <p:cNvPr id="805" name="image 805"/>
            <p:cNvPicPr>
              <a:picLocks noChangeAspect="1"/>
            </p:cNvPicPr>
            <p:nvPr/>
          </p:nvPicPr>
          <p:blipFill>
            <a:blip r:embed="rId805">
              <a:alphaModFix amt="70196"/>
            </a:blip>
            <a:srcRect/>
            <a:stretch>
              <a:fillRect/>
            </a:stretch>
          </p:blipFill>
          <p:spPr>
            <a:xfrm rot="0" flipV="0" flipH="0">
              <a:off x="-1714500" y="-12700"/>
              <a:ext cx="8902700" cy="6362700"/>
            </a:xfrm>
            <a:prstGeom prst="rect">
              <a:avLst/>
            </a:prstGeom>
          </p:spPr>
        </p:pic>
        <p:pic>
          <p:nvPicPr>
            <p:cNvPr id="806" name="image 806"/>
            <p:cNvPicPr>
              <a:picLocks noChangeAspect="1"/>
            </p:cNvPicPr>
            <p:nvPr/>
          </p:nvPicPr>
          <p:blipFill>
            <a:blip r:embed="rId806">
              <a:alphaModFix amt="70196"/>
            </a:blip>
            <a:srcRect/>
            <a:stretch>
              <a:fillRect/>
            </a:stretch>
          </p:blipFill>
          <p:spPr>
            <a:xfrm rot="0" flipV="0" flipH="0">
              <a:off x="1727200" y="-12700"/>
              <a:ext cx="7073900" cy="7239000"/>
            </a:xfrm>
            <a:prstGeom prst="rect">
              <a:avLst/>
            </a:prstGeom>
          </p:spPr>
        </p:pic>
      </p:grpSp>
      <p:pic>
        <p:nvPicPr>
          <p:cNvPr id="807" name="image 807"/>
          <p:cNvPicPr>
            <a:picLocks noChangeAspect="1"/>
          </p:cNvPicPr>
          <p:nvPr/>
        </p:nvPicPr>
        <p:blipFill>
          <a:blip r:embed="rId807">
            <a:alphaModFix amt="70196"/>
          </a:blip>
          <a:srcRect/>
          <a:stretch>
            <a:fillRect/>
          </a:stretch>
        </p:blipFill>
        <p:spPr>
          <a:xfrm rot="0" flipV="0" flipH="0">
            <a:off x="18656300" y="-12700"/>
            <a:ext cx="5753100" cy="6362700"/>
          </a:xfrm>
          <a:prstGeom prst="rect">
            <a:avLst/>
          </a:prstGeom>
        </p:spPr>
      </p:pic>
      <p:pic>
        <p:nvPicPr>
          <p:cNvPr id="808" name="image 808"/>
          <p:cNvPicPr>
            <a:picLocks noChangeAspect="1"/>
          </p:cNvPicPr>
          <p:nvPr/>
        </p:nvPicPr>
        <p:blipFill>
          <a:blip r:embed="rId808">
                </a:blip>
          <a:srcRect/>
          <a:stretch>
            <a:fillRect/>
          </a:stretch>
        </p:blipFill>
        <p:spPr>
          <a:xfrm rot="0" flipV="0" flipH="0">
            <a:off x="1574800" y="10693400"/>
            <a:ext cx="5867400" cy="1079500"/>
          </a:xfrm>
          <a:prstGeom prst="rect">
            <a:avLst/>
          </a:prstGeom>
        </p:spPr>
      </p:pic>
      <p:pic>
        <p:nvPicPr>
          <p:cNvPr id="809" name="image 809"/>
          <p:cNvPicPr>
            <a:picLocks noChangeAspect="1"/>
          </p:cNvPicPr>
          <p:nvPr/>
        </p:nvPicPr>
        <p:blipFill>
          <a:blip r:embed="rId809">
                </a:blip>
          <a:srcRect/>
          <a:stretch>
            <a:fillRect/>
          </a:stretch>
        </p:blipFill>
        <p:spPr>
          <a:xfrm rot="0" flipV="0" flipH="0">
            <a:off x="4876800" y="3644900"/>
            <a:ext cx="1511300" cy="495300"/>
          </a:xfrm>
          <a:prstGeom prst="rect">
            <a:avLst/>
          </a:prstGeom>
        </p:spPr>
      </p:pic>
      <p:sp>
        <p:nvSpPr>
          <p:cNvPr id="8010" name="Object 8010"/>
          <p:cNvSpPr txBox="1"/>
          <p:nvPr/>
        </p:nvSpPr>
        <p:spPr>
          <a:xfrm>
            <a:off x="4871045" y="4091298"/>
            <a:ext cx="6254216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191817"/>
                </a:solidFill>
                <a:latin typeface="OPPOSans-R"/>
                <a:ea typeface="OPPOSans-R"/>
              </a:rPr>
              <a:t>加油！</a:t>
            </a:r>
            <a:endParaRPr lang="zh-CN" altLang="en-US"/>
          </a:p>
        </p:txBody>
      </p:sp>
      <p:sp>
        <p:nvSpPr>
          <p:cNvPr id="8011" name="Object 8011"/>
          <p:cNvSpPr txBox="1"/>
          <p:nvPr/>
        </p:nvSpPr>
        <p:spPr>
          <a:xfrm>
            <a:off x="1517848" y="3218711"/>
            <a:ext cx="4169371" cy="24383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6000" i="0" b="0" dirty="0" smtClean="0" lang="zh-CN">
                <a:solidFill>
                  <a:srgbClr val="191817"/>
                </a:solidFill>
                <a:latin typeface="OPPOSans-H"/>
                <a:ea typeface="OPPOSans-H"/>
              </a:rPr>
              <a:t>Q4</a:t>
            </a:r>
            <a:endParaRPr lang="zh-CN" altLang="en-US"/>
          </a:p>
        </p:txBody>
      </p:sp>
      <p:sp>
        <p:nvSpPr>
          <p:cNvPr id="8012" name="Object 8012"/>
          <p:cNvSpPr txBox="1"/>
          <p:nvPr/>
        </p:nvSpPr>
        <p:spPr>
          <a:xfrm>
            <a:off x="1542454" y="5656270"/>
            <a:ext cx="1315787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3000" i="0" b="0" dirty="0" smtClean="0" lang="zh-CN">
                <a:solidFill>
                  <a:srgbClr val="191817"/>
                </a:solidFill>
                <a:latin typeface="OPPOSans-H"/>
                <a:ea typeface="OPPOSans-H"/>
              </a:rPr>
              <a:t>谢谢观看</a:t>
            </a:r>
            <a:endParaRPr lang="zh-CN" altLang="en-US"/>
          </a:p>
        </p:txBody>
      </p:sp>
      <p:sp>
        <p:nvSpPr>
          <p:cNvPr id="8013" name="Object 8013"/>
          <p:cNvSpPr txBox="1"/>
          <p:nvPr/>
        </p:nvSpPr>
        <p:spPr>
          <a:xfrm>
            <a:off x="1604764" y="7665994"/>
            <a:ext cx="11482494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1B1B1B"/>
                </a:solidFill>
                <a:latin typeface="OPPOSans-R"/>
                <a:ea typeface="OPPOSans-R"/>
              </a:rPr>
              <a:t>THANKS FOR WATCHING</a:t>
            </a:r>
            <a:endParaRPr lang="zh-CN" altLang="en-US"/>
          </a:p>
        </p:txBody>
      </p:sp>
      <p:sp>
        <p:nvSpPr>
          <p:cNvPr id="8014" name="Object 8014"/>
          <p:cNvSpPr txBox="1"/>
          <p:nvPr/>
        </p:nvSpPr>
        <p:spPr>
          <a:xfrm>
            <a:off x="5130601" y="3582638"/>
            <a:ext cx="1935888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FFDD3E"/>
                </a:solidFill>
                <a:latin typeface="OPPOSans-R"/>
                <a:ea typeface="OPPOSans-R"/>
              </a:rPr>
              <a:t>2020</a:t>
            </a:r>
            <a:endParaRPr lang="zh-CN" altLang="en-US"/>
          </a:p>
        </p:txBody>
      </p:sp>
      <p:sp>
        <p:nvSpPr>
          <p:cNvPr id="8015" name="Object 8015"/>
          <p:cNvSpPr txBox="1"/>
          <p:nvPr/>
        </p:nvSpPr>
        <p:spPr>
          <a:xfrm>
            <a:off x="1993890" y="10837929"/>
            <a:ext cx="492019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运营部：高小定</a:t>
            </a:r>
            <a:endParaRPr lang="zh-CN" altLang="en-US"/>
          </a:p>
        </p:txBody>
      </p:sp>
      <p:sp>
        <p:nvSpPr>
          <p:cNvPr id="8016" name="Object 8016"/>
          <p:cNvSpPr txBox="1"/>
          <p:nvPr/>
        </p:nvSpPr>
        <p:spPr>
          <a:xfrm>
            <a:off x="17851000" y="1381509"/>
            <a:ext cx="497288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6666"/>
              </a:lnSpc>
            </a:pPr>
            <a:r>
              <a:rPr sz="3600" i="0" b="0" dirty="0" smtClean="0" lang="zh-CN">
                <a:solidFill>
                  <a:srgbClr val="000000"/>
                </a:solidFill>
                <a:latin typeface="OPPOSans-B"/>
                <a:ea typeface="OPPOSans-B"/>
              </a:rPr>
              <a:t>深圳稿定设计</a:t>
            </a:r>
            <a:endParaRPr lang="zh-CN" altLang="en-US"/>
          </a:p>
        </p:txBody>
      </p:sp>
      <p:pic>
        <p:nvPicPr>
          <p:cNvPr id="8017" name="image 8017"/>
          <p:cNvPicPr>
            <a:picLocks noChangeAspect="1"/>
          </p:cNvPicPr>
          <p:nvPr/>
        </p:nvPicPr>
        <p:blipFill>
          <a:blip r:embed="rId8017">
                </a:blip>
          <a:srcRect/>
          <a:stretch>
            <a:fillRect/>
          </a:stretch>
        </p:blipFill>
        <p:spPr>
          <a:xfrm rot="0" flipV="0" flipH="0">
            <a:off x="3175000" y="1473200"/>
            <a:ext cx="2946400" cy="711200"/>
          </a:xfrm>
          <a:prstGeom prst="rect">
            <a:avLst/>
          </a:prstGeom>
        </p:spPr>
      </p:pic>
      <p:pic>
        <p:nvPicPr>
          <p:cNvPr id="8018" name="image 8018"/>
          <p:cNvPicPr>
            <a:picLocks noChangeAspect="1"/>
          </p:cNvPicPr>
          <p:nvPr/>
        </p:nvPicPr>
        <p:blipFill>
          <a:blip r:embed="rId8018">
                </a:blip>
          <a:srcRect/>
          <a:stretch>
            <a:fillRect/>
          </a:stretch>
        </p:blipFill>
        <p:spPr>
          <a:xfrm rot="0" flipV="0" flipH="0">
            <a:off x="1752600" y="1206500"/>
            <a:ext cx="1181100" cy="1181100"/>
          </a:xfrm>
          <a:prstGeom prst="rect">
            <a:avLst/>
          </a:prstGeom>
        </p:spPr>
      </p:pic>
      <p:pic>
        <p:nvPicPr>
          <p:cNvPr id="8019" name="image 8019"/>
          <p:cNvPicPr>
            <a:picLocks noChangeAspect="1"/>
          </p:cNvPicPr>
          <p:nvPr/>
        </p:nvPicPr>
        <p:blipFill>
          <a:blip r:embed="rId8019">
                </a:blip>
          <a:srcRect/>
          <a:stretch>
            <a:fillRect/>
          </a:stretch>
        </p:blipFill>
        <p:spPr>
          <a:xfrm rot="0" flipV="0" flipH="0">
            <a:off x="1993900" y="1460500"/>
            <a:ext cx="698500" cy="685800"/>
          </a:xfrm>
          <a:prstGeom prst="rect">
            <a:avLst/>
          </a:prstGeom>
        </p:spPr>
      </p:pic>
      <p:pic>
        <p:nvPicPr>
          <p:cNvPr id="8020" name="image 8020"/>
          <p:cNvPicPr>
            <a:picLocks noChangeAspect="1"/>
          </p:cNvPicPr>
          <p:nvPr/>
        </p:nvPicPr>
        <p:blipFill>
          <a:blip r:embed="rId8020">
                </a:blip>
          <a:srcRect/>
          <a:stretch>
            <a:fillRect/>
          </a:stretch>
        </p:blipFill>
        <p:spPr>
          <a:xfrm rot="0" flipV="0" flipH="0">
            <a:off x="11600854" y="2207018"/>
            <a:ext cx="11199521" cy="115089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2020-12-02T14:51:45.396Z</dcterms:created>
  <dcterms:modified xsi:type="dcterms:W3CDTF">2020-12-02T14:51:45.396Z</dcterms:modified>
</cp:coreProperties>
</file>